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9" r:id="rId1"/>
  </p:sldMasterIdLst>
  <p:notesMasterIdLst>
    <p:notesMasterId r:id="rId13"/>
  </p:notesMasterIdLst>
  <p:handoutMasterIdLst>
    <p:handoutMasterId r:id="rId14"/>
  </p:handoutMasterIdLst>
  <p:sldIdLst>
    <p:sldId id="367" r:id="rId2"/>
    <p:sldId id="382" r:id="rId3"/>
    <p:sldId id="378" r:id="rId4"/>
    <p:sldId id="369" r:id="rId5"/>
    <p:sldId id="377" r:id="rId6"/>
    <p:sldId id="383" r:id="rId7"/>
    <p:sldId id="376" r:id="rId8"/>
    <p:sldId id="384" r:id="rId9"/>
    <p:sldId id="374" r:id="rId10"/>
    <p:sldId id="329" r:id="rId11"/>
    <p:sldId id="361" r:id="rId12"/>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B1D040"/>
    <a:srgbClr val="65D937"/>
    <a:srgbClr val="FF9966"/>
    <a:srgbClr val="FF6600"/>
    <a:srgbClr val="B8C422"/>
    <a:srgbClr val="EBEB35"/>
    <a:srgbClr val="009900"/>
    <a:srgbClr val="CCCC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670" autoAdjust="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notesViewPr>
    <p:cSldViewPr>
      <p:cViewPr varScale="1">
        <p:scale>
          <a:sx n="71" d="100"/>
          <a:sy n="71" d="100"/>
        </p:scale>
        <p:origin x="-1836"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pPr>
              <a:defRPr/>
            </a:pPr>
            <a:fld id="{C11EC43D-A0EE-4A6C-84BB-9A63C112BAE2}" type="datetimeFigureOut">
              <a:rPr lang="en-US"/>
              <a:pPr>
                <a:defRPr/>
              </a:pPr>
              <a:t>2/20/2013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pPr>
              <a:defRPr/>
            </a:pPr>
            <a:fld id="{AF23EB5E-2CD6-4CF1-BD16-E3C78F8E2F2D}" type="slidenum">
              <a:rPr lang="en-US"/>
              <a:pPr>
                <a:defRPr/>
              </a:pPr>
              <a:t>‹#›</a:t>
            </a:fld>
            <a:endParaRPr lang="en-US"/>
          </a:p>
        </p:txBody>
      </p:sp>
    </p:spTree>
    <p:extLst>
      <p:ext uri="{BB962C8B-B14F-4D97-AF65-F5344CB8AC3E}">
        <p14:creationId xmlns:p14="http://schemas.microsoft.com/office/powerpoint/2010/main" val="1939133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pPr>
              <a:defRPr/>
            </a:pPr>
            <a:fld id="{641FD856-F327-4047-A8EA-1552FF95BF9A}" type="datetimeFigureOut">
              <a:rPr lang="en-US"/>
              <a:pPr>
                <a:defRPr/>
              </a:pPr>
              <a:t>2/20/2013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pPr>
              <a:defRPr/>
            </a:pPr>
            <a:fld id="{6B4B8A9D-6380-41CD-AD6A-B83373D1AF6F}" type="slidenum">
              <a:rPr lang="en-US"/>
              <a:pPr>
                <a:defRPr/>
              </a:pPr>
              <a:t>‹#›</a:t>
            </a:fld>
            <a:endParaRPr lang="en-US"/>
          </a:p>
        </p:txBody>
      </p:sp>
    </p:spTree>
    <p:extLst>
      <p:ext uri="{BB962C8B-B14F-4D97-AF65-F5344CB8AC3E}">
        <p14:creationId xmlns:p14="http://schemas.microsoft.com/office/powerpoint/2010/main" val="762172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noFill/>
          <a:ln w="9525"/>
        </p:spPr>
        <p:txBody>
          <a:bodyPr/>
          <a:lstStyle/>
          <a:p>
            <a:r>
              <a:rPr lang="en-US" dirty="0" smtClean="0">
                <a:latin typeface="Book Antiqua" pitchFamily="18" charset="0"/>
              </a:rPr>
              <a:t>This word is used in many ways.</a:t>
            </a:r>
          </a:p>
          <a:p>
            <a:r>
              <a:rPr lang="en-US" dirty="0" smtClean="0">
                <a:latin typeface="Book Antiqua" pitchFamily="18" charset="0"/>
              </a:rPr>
              <a:t>The physical system is objective; i.e., open to inspection by everyone.  Each one of us attempts to make sense of it through the use of metaphors.  Unfortunately, there is no way to peek into another’s mind to view their physical intuition.  Instead, we are forced to make external symbolic representations; we can reach consensus on the way to do this, and judge the fidelity of one’s mental picture by the kinds of representations they make.  </a:t>
            </a:r>
          </a:p>
          <a:p>
            <a:r>
              <a:rPr lang="en-US" dirty="0" smtClean="0">
                <a:latin typeface="Book Antiqua" pitchFamily="18" charset="0"/>
              </a:rPr>
              <a:t>So the structure of a model is distributed over these various representations; later we’ll provide some specific examples.</a:t>
            </a:r>
          </a:p>
        </p:txBody>
      </p:sp>
      <p:sp>
        <p:nvSpPr>
          <p:cNvPr id="40963" name="Rectangle 3"/>
          <p:cNvSpPr>
            <a:spLocks noGrp="1" noRot="1" noChangeAspect="1" noChangeArrowheads="1" noTextEdit="1"/>
          </p:cNvSpPr>
          <p:nvPr>
            <p:ph type="sldImg"/>
          </p:nvPr>
        </p:nvSpPr>
        <p:spPr>
          <a:xfrm>
            <a:off x="1266825" y="727075"/>
            <a:ext cx="4781550" cy="3586163"/>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266825" y="727075"/>
            <a:ext cx="4781550" cy="3586163"/>
          </a:xfrm>
          <a:ln/>
        </p:spPr>
      </p:sp>
      <p:sp>
        <p:nvSpPr>
          <p:cNvPr id="43011" name="Rectangle 3"/>
          <p:cNvSpPr>
            <a:spLocks noGrp="1" noChangeArrowheads="1"/>
          </p:cNvSpPr>
          <p:nvPr>
            <p:ph type="body" idx="1"/>
          </p:nvPr>
        </p:nvSpPr>
        <p:spPr>
          <a:noFill/>
          <a:ln w="9525"/>
        </p:spPr>
        <p:txBody>
          <a:bodyPr/>
          <a:lstStyle/>
          <a:p>
            <a:pPr marL="241640" indent="-241640"/>
            <a:r>
              <a:rPr lang="en-US" dirty="0" smtClean="0">
                <a:latin typeface="Book Antiqua" pitchFamily="18" charset="0"/>
              </a:rPr>
              <a:t>Students WILL work from a model of matter** - the question is which model and is it </a:t>
            </a:r>
          </a:p>
          <a:p>
            <a:pPr marL="241640" indent="-241640">
              <a:buFontTx/>
              <a:buAutoNum type="arabicParenR"/>
            </a:pPr>
            <a:r>
              <a:rPr lang="en-US" dirty="0" smtClean="0">
                <a:latin typeface="Book Antiqua" pitchFamily="18" charset="0"/>
              </a:rPr>
              <a:t> a rigorous, </a:t>
            </a:r>
            <a:r>
              <a:rPr lang="en-US" u="sng" dirty="0" smtClean="0">
                <a:latin typeface="Book Antiqua" pitchFamily="18" charset="0"/>
              </a:rPr>
              <a:t>scientifically </a:t>
            </a:r>
            <a:r>
              <a:rPr lang="en-US" dirty="0" smtClean="0">
                <a:latin typeface="Book Antiqua" pitchFamily="18" charset="0"/>
              </a:rPr>
              <a:t>supported model </a:t>
            </a:r>
          </a:p>
          <a:p>
            <a:pPr marL="241640" indent="-241640">
              <a:buFontTx/>
              <a:buAutoNum type="arabicParenR"/>
            </a:pPr>
            <a:r>
              <a:rPr lang="en-US" dirty="0" smtClean="0">
                <a:latin typeface="Book Antiqua" pitchFamily="18" charset="0"/>
              </a:rPr>
              <a:t> applied consistently to all situations</a:t>
            </a:r>
          </a:p>
          <a:p>
            <a:pPr marL="241640" indent="-241640"/>
            <a:r>
              <a:rPr lang="en-US" dirty="0" smtClean="0">
                <a:latin typeface="Book Antiqua" pitchFamily="18" charset="0"/>
              </a:rPr>
              <a:t>**refer to storyboards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90E6C1-106A-418A-AFC2-6A696671CE07}" type="slidenum">
              <a:rPr lang="en-US" smtClean="0"/>
              <a:pPr/>
              <a:t>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5F42334-8383-455E-A7D7-9573C69B7C33}" type="slidenum">
              <a:rPr lang="en-US" smtClean="0"/>
              <a:pPr/>
              <a:t>10</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222645-7214-4FD4-A4CF-3AA11A6DE095}" type="slidenum">
              <a:rPr lang="en-US"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a:p>
          </p:txBody>
        </p:sp>
      </p:grpSp>
      <p:sp>
        <p:nvSpPr>
          <p:cNvPr id="36886"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36887"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endParaRPr lang="en-US"/>
          </a:p>
        </p:txBody>
      </p:sp>
      <p:sp>
        <p:nvSpPr>
          <p:cNvPr id="25" name="Rectangle 25"/>
          <p:cNvSpPr>
            <a:spLocks noGrp="1" noChangeArrowheads="1"/>
          </p:cNvSpPr>
          <p:nvPr>
            <p:ph type="sldNum" sz="quarter" idx="11"/>
          </p:nvPr>
        </p:nvSpPr>
        <p:spPr/>
        <p:txBody>
          <a:bodyPr/>
          <a:lstStyle>
            <a:lvl1pPr>
              <a:defRPr/>
            </a:lvl1pPr>
          </a:lstStyle>
          <a:p>
            <a:pPr>
              <a:defRPr/>
            </a:pPr>
            <a:fld id="{08A308AF-0A78-4D89-B87B-9980CB14E7B2}" type="slidenum">
              <a:rPr lang="en-US"/>
              <a:pPr>
                <a:defRPr/>
              </a:pPr>
              <a:t>‹#›</a:t>
            </a:fld>
            <a:endParaRPr lang="en-US"/>
          </a:p>
        </p:txBody>
      </p:sp>
      <p:sp>
        <p:nvSpPr>
          <p:cNvPr id="26" name="Rectangle 26"/>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8BDFFDF3-7587-488C-9E9F-545913A07DF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02A1422E-F6D2-42D2-B009-3FD6CE0026C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AAB6DD0F-30F0-4675-AE9D-87EB5D7FD01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D568A8DF-BE0A-407F-B711-46BE5D3DDA2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44E65C2E-1F57-47B0-801F-7BB62D047E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pPr>
              <a:defRPr/>
            </a:pPr>
            <a:fld id="{939BBD7D-0716-475D-90DA-C1FF2C7EF2A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pPr>
              <a:defRPr/>
            </a:pPr>
            <a:fld id="{4B6755AD-E0E6-4C11-ADA6-3103D1FAEE6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p>
        </p:txBody>
      </p:sp>
      <p:sp>
        <p:nvSpPr>
          <p:cNvPr id="4" name="Rectangle 26"/>
          <p:cNvSpPr>
            <a:spLocks noGrp="1" noChangeArrowheads="1"/>
          </p:cNvSpPr>
          <p:nvPr>
            <p:ph type="sldNum" sz="quarter" idx="12"/>
          </p:nvPr>
        </p:nvSpPr>
        <p:spPr>
          <a:ln/>
        </p:spPr>
        <p:txBody>
          <a:bodyPr/>
          <a:lstStyle>
            <a:lvl1pPr>
              <a:defRPr/>
            </a:lvl1pPr>
          </a:lstStyle>
          <a:p>
            <a:pPr>
              <a:defRPr/>
            </a:pPr>
            <a:fld id="{9182A9B4-596F-4BFB-80C2-B122CE69D1B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C59D2384-342E-4EFF-90BA-85B395DEA92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D878641D-46A0-4A9E-8963-C5EDB061641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35843"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35844"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35845"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1028" name="Group 6"/>
          <p:cNvGrpSpPr>
            <a:grpSpLocks/>
          </p:cNvGrpSpPr>
          <p:nvPr/>
        </p:nvGrpSpPr>
        <p:grpSpPr bwMode="auto">
          <a:xfrm>
            <a:off x="0" y="6019800"/>
            <a:ext cx="7848600" cy="857250"/>
            <a:chOff x="0" y="3792"/>
            <a:chExt cx="4944" cy="540"/>
          </a:xfrm>
        </p:grpSpPr>
        <p:sp>
          <p:nvSpPr>
            <p:cNvPr id="35847"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42" name="Group 8"/>
            <p:cNvGrpSpPr>
              <a:grpSpLocks/>
            </p:cNvGrpSpPr>
            <p:nvPr userDrawn="1"/>
          </p:nvGrpSpPr>
          <p:grpSpPr bwMode="auto">
            <a:xfrm>
              <a:off x="2486" y="3792"/>
              <a:ext cx="2458" cy="540"/>
              <a:chOff x="2486" y="3792"/>
              <a:chExt cx="2458" cy="540"/>
            </a:xfrm>
          </p:grpSpPr>
          <p:sp>
            <p:nvSpPr>
              <p:cNvPr id="35849"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35850"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35851"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a:p>
            </p:txBody>
          </p:sp>
          <p:sp>
            <p:nvSpPr>
              <p:cNvPr id="35852"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a:p>
            </p:txBody>
          </p:sp>
          <p:sp>
            <p:nvSpPr>
              <p:cNvPr id="35853"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a:p>
            </p:txBody>
          </p:sp>
        </p:grpSp>
        <p:sp>
          <p:nvSpPr>
            <p:cNvPr id="35854"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029" name="Group 15"/>
          <p:cNvGrpSpPr>
            <a:grpSpLocks/>
          </p:cNvGrpSpPr>
          <p:nvPr/>
        </p:nvGrpSpPr>
        <p:grpSpPr bwMode="auto">
          <a:xfrm>
            <a:off x="627063" y="6021388"/>
            <a:ext cx="5684837" cy="849312"/>
            <a:chOff x="395" y="3793"/>
            <a:chExt cx="3581" cy="535"/>
          </a:xfrm>
        </p:grpSpPr>
        <p:sp>
          <p:nvSpPr>
            <p:cNvPr id="35856"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a:p>
          </p:txBody>
        </p:sp>
        <p:sp>
          <p:nvSpPr>
            <p:cNvPr id="35857"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a:p>
          </p:txBody>
        </p:sp>
        <p:sp>
          <p:nvSpPr>
            <p:cNvPr id="35858"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a:p>
          </p:txBody>
        </p:sp>
        <p:sp>
          <p:nvSpPr>
            <p:cNvPr id="35859"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a:p>
          </p:txBody>
        </p:sp>
        <p:sp>
          <p:nvSpPr>
            <p:cNvPr id="35860"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a:p>
          </p:txBody>
        </p:sp>
        <p:sp>
          <p:nvSpPr>
            <p:cNvPr id="35861"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a:p>
          </p:txBody>
        </p:sp>
      </p:grpSp>
      <p:sp>
        <p:nvSpPr>
          <p:cNvPr id="35862"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864"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en-US"/>
          </a:p>
        </p:txBody>
      </p:sp>
      <p:sp>
        <p:nvSpPr>
          <p:cNvPr id="35865"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en-US"/>
          </a:p>
        </p:txBody>
      </p:sp>
      <p:sp>
        <p:nvSpPr>
          <p:cNvPr id="35866"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004C2B1E-AB5C-42F6-BB44-64B2F9F9392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91" r:id="rId1"/>
    <p:sldLayoutId id="2147483690" r:id="rId2"/>
    <p:sldLayoutId id="2147483689" r:id="rId3"/>
    <p:sldLayoutId id="2147483688" r:id="rId4"/>
    <p:sldLayoutId id="2147483687" r:id="rId5"/>
    <p:sldLayoutId id="2147483686" r:id="rId6"/>
    <p:sldLayoutId id="2147483685" r:id="rId7"/>
    <p:sldLayoutId id="2147483684" r:id="rId8"/>
    <p:sldLayoutId id="2147483683" r:id="rId9"/>
    <p:sldLayoutId id="2147483682" r:id="rId10"/>
    <p:sldLayoutId id="214748368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d.edu/~nismec/nismec11.htm"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modelinginstruction.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lumOff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685800" y="457200"/>
            <a:ext cx="7391400" cy="1538883"/>
          </a:xfrm>
          <a:prstGeom prst="rect">
            <a:avLst/>
          </a:prstGeom>
          <a:noFill/>
        </p:spPr>
        <p:txBody>
          <a:bodyPr wrap="square" rtlCol="0">
            <a:spAutoFit/>
          </a:bodyPr>
          <a:lstStyle/>
          <a:p>
            <a:pPr algn="ctr"/>
            <a:r>
              <a:rPr lang="en-US" sz="4000" b="1" dirty="0" smtClean="0">
                <a:solidFill>
                  <a:srgbClr val="006600"/>
                </a:solidFill>
              </a:rPr>
              <a:t>NISMEC </a:t>
            </a:r>
          </a:p>
          <a:p>
            <a:pPr algn="ctr"/>
            <a:r>
              <a:rPr lang="en-US" sz="1800" b="1" dirty="0" smtClean="0">
                <a:solidFill>
                  <a:srgbClr val="006600"/>
                </a:solidFill>
              </a:rPr>
              <a:t>The Northern Indiana Science, Mathematics </a:t>
            </a:r>
          </a:p>
          <a:p>
            <a:pPr algn="ctr"/>
            <a:r>
              <a:rPr lang="en-US" sz="1800" b="1" dirty="0" smtClean="0">
                <a:solidFill>
                  <a:srgbClr val="006600"/>
                </a:solidFill>
              </a:rPr>
              <a:t>and Engineering Collaborative (our 8</a:t>
            </a:r>
            <a:r>
              <a:rPr lang="en-US" sz="1800" b="1" baseline="30000" dirty="0" smtClean="0">
                <a:solidFill>
                  <a:srgbClr val="006600"/>
                </a:solidFill>
              </a:rPr>
              <a:t>th</a:t>
            </a:r>
            <a:r>
              <a:rPr lang="en-US" sz="1800" b="1" dirty="0" smtClean="0">
                <a:solidFill>
                  <a:srgbClr val="006600"/>
                </a:solidFill>
              </a:rPr>
              <a:t> year)</a:t>
            </a:r>
          </a:p>
          <a:p>
            <a:pPr algn="ctr"/>
            <a:endParaRPr lang="en-US" sz="1800" b="1" dirty="0">
              <a:solidFill>
                <a:srgbClr val="C00000"/>
              </a:solidFill>
            </a:endParaRPr>
          </a:p>
        </p:txBody>
      </p:sp>
      <p:sp>
        <p:nvSpPr>
          <p:cNvPr id="4" name="TextBox 3"/>
          <p:cNvSpPr txBox="1"/>
          <p:nvPr/>
        </p:nvSpPr>
        <p:spPr>
          <a:xfrm>
            <a:off x="295565" y="5181600"/>
            <a:ext cx="8458200" cy="1323439"/>
          </a:xfrm>
          <a:prstGeom prst="rect">
            <a:avLst/>
          </a:prstGeom>
          <a:noFill/>
        </p:spPr>
        <p:txBody>
          <a:bodyPr wrap="square" rtlCol="0">
            <a:spAutoFit/>
          </a:bodyPr>
          <a:lstStyle/>
          <a:p>
            <a:r>
              <a:rPr lang="en-US" sz="2000" b="1" dirty="0" smtClean="0">
                <a:solidFill>
                  <a:schemeClr val="bg1">
                    <a:lumMod val="75000"/>
                  </a:schemeClr>
                </a:solidFill>
              </a:rPr>
              <a:t>Funding support: </a:t>
            </a:r>
          </a:p>
          <a:p>
            <a:r>
              <a:rPr lang="en-US" sz="2000" dirty="0" smtClean="0">
                <a:solidFill>
                  <a:schemeClr val="bg1">
                    <a:lumMod val="75000"/>
                  </a:schemeClr>
                </a:solidFill>
              </a:rPr>
              <a:t>IN-DOE - Math Science </a:t>
            </a:r>
            <a:r>
              <a:rPr lang="en-US" sz="2000" dirty="0" smtClean="0">
                <a:solidFill>
                  <a:schemeClr val="bg1">
                    <a:lumMod val="75000"/>
                  </a:schemeClr>
                </a:solidFill>
              </a:rPr>
              <a:t>Partnership      ICHE </a:t>
            </a:r>
            <a:r>
              <a:rPr lang="en-US" sz="2000" dirty="0" smtClean="0">
                <a:solidFill>
                  <a:schemeClr val="bg1">
                    <a:lumMod val="75000"/>
                  </a:schemeClr>
                </a:solidFill>
              </a:rPr>
              <a:t>– Improving Teacher Quality</a:t>
            </a:r>
          </a:p>
          <a:p>
            <a:r>
              <a:rPr lang="en-US" sz="2000" dirty="0" smtClean="0">
                <a:solidFill>
                  <a:schemeClr val="bg1">
                    <a:lumMod val="75000"/>
                  </a:schemeClr>
                </a:solidFill>
              </a:rPr>
              <a:t>Siemens Foundation – </a:t>
            </a:r>
            <a:r>
              <a:rPr lang="en-US" sz="2000" dirty="0" smtClean="0">
                <a:solidFill>
                  <a:schemeClr val="bg1">
                    <a:lumMod val="75000"/>
                  </a:schemeClr>
                </a:solidFill>
              </a:rPr>
              <a:t> SOW, Teacher Fellowships       </a:t>
            </a:r>
          </a:p>
          <a:p>
            <a:r>
              <a:rPr lang="en-US" sz="2000" dirty="0" smtClean="0">
                <a:solidFill>
                  <a:schemeClr val="bg1">
                    <a:lumMod val="75000"/>
                  </a:schemeClr>
                </a:solidFill>
              </a:rPr>
              <a:t>University of Notre Dame		</a:t>
            </a:r>
            <a:r>
              <a:rPr lang="en-US" sz="2000" dirty="0" smtClean="0">
                <a:solidFill>
                  <a:schemeClr val="bg1">
                    <a:lumMod val="75000"/>
                  </a:schemeClr>
                </a:solidFill>
              </a:rPr>
              <a:t>The American Physical Society</a:t>
            </a:r>
            <a:endParaRPr lang="en-US" sz="2000" dirty="0">
              <a:solidFill>
                <a:schemeClr val="bg1">
                  <a:lumMod val="75000"/>
                </a:schemeClr>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252759"/>
            <a:ext cx="1447801" cy="1572792"/>
          </a:xfrm>
          <a:prstGeom prst="rect">
            <a:avLst/>
          </a:prstGeom>
        </p:spPr>
      </p:pic>
      <p:sp>
        <p:nvSpPr>
          <p:cNvPr id="8" name="TextBox 7"/>
          <p:cNvSpPr txBox="1"/>
          <p:nvPr/>
        </p:nvSpPr>
        <p:spPr>
          <a:xfrm>
            <a:off x="1828800" y="1996083"/>
            <a:ext cx="5621667" cy="461665"/>
          </a:xfrm>
          <a:prstGeom prst="rect">
            <a:avLst/>
          </a:prstGeom>
          <a:noFill/>
        </p:spPr>
        <p:txBody>
          <a:bodyPr wrap="none" rtlCol="0">
            <a:spAutoFit/>
          </a:bodyPr>
          <a:lstStyle/>
          <a:p>
            <a:r>
              <a:rPr lang="en-US" dirty="0" smtClean="0">
                <a:solidFill>
                  <a:schemeClr val="bg1">
                    <a:lumMod val="75000"/>
                  </a:schemeClr>
                </a:solidFill>
              </a:rPr>
              <a:t>Gordon Berry, Joe </a:t>
            </a:r>
            <a:r>
              <a:rPr lang="en-US" dirty="0" err="1" smtClean="0">
                <a:solidFill>
                  <a:schemeClr val="bg1">
                    <a:lumMod val="75000"/>
                  </a:schemeClr>
                </a:solidFill>
              </a:rPr>
              <a:t>Bellina</a:t>
            </a:r>
            <a:r>
              <a:rPr lang="en-US" dirty="0" smtClean="0">
                <a:solidFill>
                  <a:schemeClr val="bg1">
                    <a:lumMod val="75000"/>
                  </a:schemeClr>
                </a:solidFill>
              </a:rPr>
              <a:t>, Karen Morris</a:t>
            </a:r>
            <a:endParaRPr lang="en-US" dirty="0">
              <a:solidFill>
                <a:schemeClr val="bg1">
                  <a:lumMod val="75000"/>
                </a:schemeClr>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200" y="152400"/>
            <a:ext cx="1447801" cy="1572792"/>
          </a:xfrm>
          <a:prstGeom prst="rect">
            <a:avLst/>
          </a:prstGeom>
        </p:spPr>
      </p:pic>
      <p:sp>
        <p:nvSpPr>
          <p:cNvPr id="10" name="TextBox 9"/>
          <p:cNvSpPr txBox="1"/>
          <p:nvPr/>
        </p:nvSpPr>
        <p:spPr>
          <a:xfrm>
            <a:off x="577273" y="3928039"/>
            <a:ext cx="6445482" cy="830997"/>
          </a:xfrm>
          <a:prstGeom prst="rect">
            <a:avLst/>
          </a:prstGeom>
          <a:noFill/>
        </p:spPr>
        <p:txBody>
          <a:bodyPr wrap="none" rtlCol="0">
            <a:spAutoFit/>
          </a:bodyPr>
          <a:lstStyle/>
          <a:p>
            <a:r>
              <a:rPr lang="en-US" dirty="0" smtClean="0">
                <a:solidFill>
                  <a:srgbClr val="006600"/>
                </a:solidFill>
              </a:rPr>
              <a:t>Website:  </a:t>
            </a:r>
            <a:r>
              <a:rPr lang="en-US" dirty="0" smtClean="0">
                <a:solidFill>
                  <a:srgbClr val="006600"/>
                </a:solidFill>
                <a:hlinkClick r:id="rId3"/>
              </a:rPr>
              <a:t>www.nd.edu/~nismec/nismec11.htm</a:t>
            </a:r>
            <a:endParaRPr lang="en-US" dirty="0" smtClean="0">
              <a:solidFill>
                <a:srgbClr val="006600"/>
              </a:solidFill>
            </a:endParaRPr>
          </a:p>
          <a:p>
            <a:r>
              <a:rPr lang="en-US" dirty="0" smtClean="0">
                <a:solidFill>
                  <a:srgbClr val="006600"/>
                </a:solidFill>
              </a:rPr>
              <a:t>Email:  hgberry@nd.edu</a:t>
            </a:r>
            <a:endParaRPr lang="en-US" dirty="0">
              <a:solidFill>
                <a:srgbClr val="006600"/>
              </a:solidFill>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95600" y="2895600"/>
            <a:ext cx="828675" cy="647700"/>
          </a:xfrm>
          <a:prstGeom prst="rect">
            <a:avLst/>
          </a:prstGeom>
        </p:spPr>
      </p:pic>
      <p:sp>
        <p:nvSpPr>
          <p:cNvPr id="12" name="TextBox 11"/>
          <p:cNvSpPr txBox="1"/>
          <p:nvPr/>
        </p:nvSpPr>
        <p:spPr>
          <a:xfrm>
            <a:off x="3724275" y="3012285"/>
            <a:ext cx="3145413" cy="461665"/>
          </a:xfrm>
          <a:prstGeom prst="rect">
            <a:avLst/>
          </a:prstGeom>
          <a:noFill/>
        </p:spPr>
        <p:txBody>
          <a:bodyPr wrap="none" rtlCol="0">
            <a:spAutoFit/>
          </a:bodyPr>
          <a:lstStyle/>
          <a:p>
            <a:r>
              <a:rPr lang="en-US" dirty="0" smtClean="0">
                <a:solidFill>
                  <a:schemeClr val="bg1">
                    <a:lumMod val="75000"/>
                  </a:schemeClr>
                </a:solidFill>
              </a:rPr>
              <a:t>Forum – 23 Feb 2013</a:t>
            </a:r>
            <a:endParaRPr lang="en-US" dirty="0">
              <a:solidFill>
                <a:schemeClr val="bg1">
                  <a:lumMod val="75000"/>
                </a:schemeClr>
              </a:solidFill>
            </a:endParaRPr>
          </a:p>
        </p:txBody>
      </p:sp>
    </p:spTree>
    <p:extLst>
      <p:ext uri="{BB962C8B-B14F-4D97-AF65-F5344CB8AC3E}">
        <p14:creationId xmlns:p14="http://schemas.microsoft.com/office/powerpoint/2010/main" val="3837100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6865" name="Picture 6" descr="smc4"/>
          <p:cNvPicPr>
            <a:picLocks noChangeAspect="1" noChangeArrowheads="1"/>
          </p:cNvPicPr>
          <p:nvPr/>
        </p:nvPicPr>
        <p:blipFill>
          <a:blip r:embed="rId3" cstate="print"/>
          <a:srcRect/>
          <a:stretch>
            <a:fillRect/>
          </a:stretch>
        </p:blipFill>
        <p:spPr bwMode="auto">
          <a:xfrm>
            <a:off x="0" y="0"/>
            <a:ext cx="8836025"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1" name="TextBox 1"/>
          <p:cNvSpPr txBox="1">
            <a:spLocks noChangeArrowheads="1"/>
          </p:cNvSpPr>
          <p:nvPr/>
        </p:nvSpPr>
        <p:spPr bwMode="auto">
          <a:xfrm>
            <a:off x="304800" y="152400"/>
            <a:ext cx="2349500" cy="984250"/>
          </a:xfrm>
          <a:prstGeom prst="rect">
            <a:avLst/>
          </a:prstGeom>
          <a:noFill/>
          <a:ln w="9525">
            <a:noFill/>
            <a:miter lim="800000"/>
            <a:headEnd/>
            <a:tailEnd/>
          </a:ln>
        </p:spPr>
        <p:txBody>
          <a:bodyPr>
            <a:spAutoFit/>
          </a:bodyPr>
          <a:lstStyle/>
          <a:p>
            <a:r>
              <a:rPr lang="en-US" sz="1800" b="1" dirty="0"/>
              <a:t> </a:t>
            </a:r>
          </a:p>
          <a:p>
            <a:r>
              <a:rPr lang="en-US" sz="4000" b="1" dirty="0">
                <a:solidFill>
                  <a:srgbClr val="00B050"/>
                </a:solidFill>
              </a:rPr>
              <a:t>Learning</a:t>
            </a:r>
            <a:endParaRPr lang="en-US" sz="1600" b="1" dirty="0">
              <a:solidFill>
                <a:srgbClr val="00B050"/>
              </a:solidFill>
            </a:endParaRPr>
          </a:p>
        </p:txBody>
      </p:sp>
      <p:sp>
        <p:nvSpPr>
          <p:cNvPr id="40962" name="TextBox 2"/>
          <p:cNvSpPr txBox="1">
            <a:spLocks noChangeArrowheads="1"/>
          </p:cNvSpPr>
          <p:nvPr/>
        </p:nvSpPr>
        <p:spPr bwMode="auto">
          <a:xfrm>
            <a:off x="1219200" y="3657600"/>
            <a:ext cx="6448425" cy="708025"/>
          </a:xfrm>
          <a:prstGeom prst="rect">
            <a:avLst/>
          </a:prstGeom>
          <a:noFill/>
          <a:ln w="9525">
            <a:noFill/>
            <a:miter lim="800000"/>
            <a:headEnd/>
            <a:tailEnd/>
          </a:ln>
        </p:spPr>
        <p:txBody>
          <a:bodyPr wrap="none">
            <a:spAutoFit/>
          </a:bodyPr>
          <a:lstStyle/>
          <a:p>
            <a:r>
              <a:rPr lang="en-US" sz="4000" b="1">
                <a:solidFill>
                  <a:srgbClr val="00B050"/>
                </a:solidFill>
              </a:rPr>
              <a:t>Quality  Intellectual  Work</a:t>
            </a:r>
          </a:p>
        </p:txBody>
      </p:sp>
      <p:sp>
        <p:nvSpPr>
          <p:cNvPr id="40963" name="TextBox 3"/>
          <p:cNvSpPr txBox="1">
            <a:spLocks noChangeArrowheads="1"/>
          </p:cNvSpPr>
          <p:nvPr/>
        </p:nvSpPr>
        <p:spPr bwMode="auto">
          <a:xfrm>
            <a:off x="6400800" y="457200"/>
            <a:ext cx="2029723" cy="1077218"/>
          </a:xfrm>
          <a:prstGeom prst="rect">
            <a:avLst/>
          </a:prstGeom>
          <a:noFill/>
          <a:ln w="9525">
            <a:noFill/>
            <a:miter lim="800000"/>
            <a:headEnd/>
            <a:tailEnd/>
          </a:ln>
        </p:spPr>
        <p:txBody>
          <a:bodyPr wrap="none">
            <a:spAutoFit/>
          </a:bodyPr>
          <a:lstStyle/>
          <a:p>
            <a:r>
              <a:rPr lang="en-US" sz="3200" b="1" dirty="0" smtClean="0">
                <a:solidFill>
                  <a:srgbClr val="00B050"/>
                </a:solidFill>
              </a:rPr>
              <a:t>Play</a:t>
            </a:r>
          </a:p>
          <a:p>
            <a:r>
              <a:rPr lang="en-US" sz="3200" b="1" dirty="0" smtClean="0">
                <a:solidFill>
                  <a:srgbClr val="00B050"/>
                </a:solidFill>
              </a:rPr>
              <a:t>Research</a:t>
            </a:r>
            <a:endParaRPr lang="en-US" sz="3200" b="1" dirty="0">
              <a:solidFill>
                <a:srgbClr val="00B050"/>
              </a:solidFill>
            </a:endParaRPr>
          </a:p>
        </p:txBody>
      </p:sp>
      <p:sp>
        <p:nvSpPr>
          <p:cNvPr id="6" name="Isosceles Triangle 5"/>
          <p:cNvSpPr/>
          <p:nvPr/>
        </p:nvSpPr>
        <p:spPr>
          <a:xfrm rot="3628050">
            <a:off x="3105150" y="-4763"/>
            <a:ext cx="3521076" cy="30575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Box 6"/>
          <p:cNvSpPr txBox="1"/>
          <p:nvPr/>
        </p:nvSpPr>
        <p:spPr>
          <a:xfrm>
            <a:off x="3352800" y="990600"/>
            <a:ext cx="2209800" cy="584775"/>
          </a:xfrm>
          <a:prstGeom prst="rect">
            <a:avLst/>
          </a:prstGeom>
          <a:solidFill>
            <a:srgbClr val="FFC000"/>
          </a:solidFill>
          <a:ln>
            <a:solidFill>
              <a:srgbClr val="00B050"/>
            </a:solidFill>
          </a:ln>
        </p:spPr>
        <p:txBody>
          <a:bodyPr>
            <a:spAutoFit/>
          </a:bodyPr>
          <a:lstStyle/>
          <a:p>
            <a:pPr>
              <a:defRPr/>
            </a:pPr>
            <a:r>
              <a:rPr lang="en-US"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sz="32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INQUIRY</a:t>
            </a:r>
            <a:endParaRPr lang="en-US" sz="3200" b="1" dirty="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endParaRPr>
          </a:p>
        </p:txBody>
      </p:sp>
      <p:sp>
        <p:nvSpPr>
          <p:cNvPr id="40966" name="Rectangle 7"/>
          <p:cNvSpPr>
            <a:spLocks noChangeArrowheads="1"/>
          </p:cNvSpPr>
          <p:nvPr/>
        </p:nvSpPr>
        <p:spPr bwMode="auto">
          <a:xfrm>
            <a:off x="685800" y="4343400"/>
            <a:ext cx="7696200" cy="461963"/>
          </a:xfrm>
          <a:prstGeom prst="rect">
            <a:avLst/>
          </a:prstGeom>
          <a:noFill/>
          <a:ln w="9525">
            <a:noFill/>
            <a:miter lim="800000"/>
            <a:headEnd/>
            <a:tailEnd/>
          </a:ln>
        </p:spPr>
        <p:txBody>
          <a:bodyPr>
            <a:spAutoFit/>
          </a:bodyPr>
          <a:lstStyle/>
          <a:p>
            <a:pPr algn="ctr"/>
            <a:r>
              <a:rPr lang="en-US"/>
              <a:t> </a:t>
            </a:r>
            <a:endParaRPr lang="en-US" b="1"/>
          </a:p>
        </p:txBody>
      </p:sp>
      <p:sp>
        <p:nvSpPr>
          <p:cNvPr id="9" name="Rectangle 8"/>
          <p:cNvSpPr>
            <a:spLocks noChangeArrowheads="1"/>
          </p:cNvSpPr>
          <p:nvPr/>
        </p:nvSpPr>
        <p:spPr bwMode="auto">
          <a:xfrm>
            <a:off x="838200" y="4419600"/>
            <a:ext cx="7620000" cy="1570038"/>
          </a:xfrm>
          <a:prstGeom prst="rect">
            <a:avLst/>
          </a:prstGeom>
          <a:noFill/>
          <a:ln w="9525">
            <a:solidFill>
              <a:schemeClr val="accent1"/>
            </a:solidFill>
            <a:miter lim="800000"/>
            <a:headEnd/>
            <a:tailEnd/>
          </a:ln>
        </p:spPr>
        <p:txBody>
          <a:bodyPr>
            <a:spAutoFit/>
          </a:bodyPr>
          <a:lstStyle/>
          <a:p>
            <a:pPr algn="ctr"/>
            <a:r>
              <a:rPr lang="en-US" b="1" dirty="0">
                <a:solidFill>
                  <a:srgbClr val="C00000"/>
                </a:solidFill>
              </a:rPr>
              <a:t>Every child is a scientist at play: </a:t>
            </a:r>
          </a:p>
          <a:p>
            <a:pPr algn="ctr"/>
            <a:r>
              <a:rPr lang="en-US" dirty="0"/>
              <a:t> </a:t>
            </a:r>
            <a:r>
              <a:rPr lang="en-US" dirty="0">
                <a:solidFill>
                  <a:srgbClr val="002060"/>
                </a:solidFill>
              </a:rPr>
              <a:t>Wondering  and problem-solving about how the world works.</a:t>
            </a:r>
          </a:p>
          <a:p>
            <a:pPr algn="ctr"/>
            <a:r>
              <a:rPr lang="en-US" b="1" dirty="0">
                <a:solidFill>
                  <a:srgbClr val="C00000"/>
                </a:solidFill>
              </a:rPr>
              <a:t>Every </a:t>
            </a:r>
            <a:r>
              <a:rPr lang="en-US" b="1" dirty="0" smtClean="0">
                <a:solidFill>
                  <a:srgbClr val="C00000"/>
                </a:solidFill>
              </a:rPr>
              <a:t>scientist/teacher </a:t>
            </a:r>
            <a:r>
              <a:rPr lang="en-US" b="1" dirty="0" smtClean="0">
                <a:solidFill>
                  <a:srgbClr val="002060"/>
                </a:solidFill>
              </a:rPr>
              <a:t>was (is?) </a:t>
            </a:r>
            <a:r>
              <a:rPr lang="en-US" b="1" dirty="0">
                <a:solidFill>
                  <a:srgbClr val="C00000"/>
                </a:solidFill>
              </a:rPr>
              <a:t>a child at play.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B1D040"/>
        </a:solidFill>
        <a:effectLst/>
      </p:bgPr>
    </p:bg>
    <p:spTree>
      <p:nvGrpSpPr>
        <p:cNvPr id="1" name=""/>
        <p:cNvGrpSpPr/>
        <p:nvPr/>
      </p:nvGrpSpPr>
      <p:grpSpPr>
        <a:xfrm>
          <a:off x="0" y="0"/>
          <a:ext cx="0" cy="0"/>
          <a:chOff x="0" y="0"/>
          <a:chExt cx="0" cy="0"/>
        </a:xfrm>
      </p:grpSpPr>
      <p:sp>
        <p:nvSpPr>
          <p:cNvPr id="2" name="TextBox 1"/>
          <p:cNvSpPr txBox="1"/>
          <p:nvPr/>
        </p:nvSpPr>
        <p:spPr>
          <a:xfrm>
            <a:off x="-2309" y="1371600"/>
            <a:ext cx="4317207" cy="400110"/>
          </a:xfrm>
          <a:prstGeom prst="rect">
            <a:avLst/>
          </a:prstGeom>
          <a:noFill/>
        </p:spPr>
        <p:txBody>
          <a:bodyPr wrap="none" rtlCol="0">
            <a:spAutoFit/>
          </a:bodyPr>
          <a:lstStyle/>
          <a:p>
            <a:r>
              <a:rPr lang="en-US" sz="2000" b="1" dirty="0" smtClean="0">
                <a:solidFill>
                  <a:schemeClr val="bg1">
                    <a:lumMod val="75000"/>
                  </a:schemeClr>
                </a:solidFill>
              </a:rPr>
              <a:t>Summer 2013 workshop schedule</a:t>
            </a:r>
            <a:endParaRPr lang="en-US" sz="2000" b="1" dirty="0">
              <a:solidFill>
                <a:schemeClr val="bg1">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170708906"/>
              </p:ext>
            </p:extLst>
          </p:nvPr>
        </p:nvGraphicFramePr>
        <p:xfrm>
          <a:off x="762000" y="4135890"/>
          <a:ext cx="7924799" cy="1671320"/>
        </p:xfrm>
        <a:graphic>
          <a:graphicData uri="http://schemas.openxmlformats.org/drawingml/2006/table">
            <a:tbl>
              <a:tblPr>
                <a:tableStyleId>{5C22544A-7EE6-4342-B048-85BDC9FD1C3A}</a:tableStyleId>
              </a:tblPr>
              <a:tblGrid>
                <a:gridCol w="2819400"/>
                <a:gridCol w="2565400"/>
                <a:gridCol w="177800"/>
                <a:gridCol w="2362199"/>
              </a:tblGrid>
              <a:tr h="0">
                <a:tc>
                  <a:txBody>
                    <a:bodyPr/>
                    <a:lstStyle/>
                    <a:p>
                      <a:pPr marL="0" marR="0" algn="ctr">
                        <a:spcBef>
                          <a:spcPts val="0"/>
                        </a:spcBef>
                        <a:spcAft>
                          <a:spcPts val="0"/>
                        </a:spcAft>
                      </a:pPr>
                      <a:r>
                        <a:rPr lang="en-US" sz="2000" b="1" dirty="0">
                          <a:effectLst/>
                        </a:rPr>
                        <a:t>Workshop</a:t>
                      </a:r>
                      <a:endParaRPr lang="en-US" sz="2000" b="1" dirty="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2000" b="1" dirty="0">
                          <a:effectLst/>
                        </a:rPr>
                        <a:t>Participants</a:t>
                      </a:r>
                      <a:endParaRPr lang="en-US" sz="2000" b="1" dirty="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2000" b="1" dirty="0">
                          <a:effectLst/>
                        </a:rPr>
                        <a:t> </a:t>
                      </a:r>
                      <a:endParaRPr lang="en-US" sz="2000" b="1" dirty="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2000" b="1" dirty="0">
                          <a:effectLst/>
                        </a:rPr>
                        <a:t>Dates</a:t>
                      </a:r>
                      <a:endParaRPr lang="en-US" sz="2000" b="1" dirty="0">
                        <a:effectLst/>
                        <a:latin typeface="Times New Roman"/>
                        <a:ea typeface="Times New Roman"/>
                      </a:endParaRPr>
                    </a:p>
                  </a:txBody>
                  <a:tcPr marL="76200" marR="76200" marT="76200" marB="36830"/>
                </a:tc>
              </a:tr>
              <a:tr h="0">
                <a:tc>
                  <a:txBody>
                    <a:bodyPr/>
                    <a:lstStyle/>
                    <a:p>
                      <a:pPr marL="0" marR="0">
                        <a:spcBef>
                          <a:spcPts val="0"/>
                        </a:spcBef>
                        <a:spcAft>
                          <a:spcPts val="0"/>
                        </a:spcAft>
                      </a:pPr>
                      <a:r>
                        <a:rPr lang="en-US" sz="2000" dirty="0">
                          <a:effectLst/>
                        </a:rPr>
                        <a:t>Week-1 begin Modeling</a:t>
                      </a:r>
                      <a:endParaRPr lang="en-US" sz="2000" dirty="0">
                        <a:effectLst/>
                        <a:latin typeface="Times New Roman"/>
                        <a:ea typeface="Times New Roman"/>
                      </a:endParaRPr>
                    </a:p>
                  </a:txBody>
                  <a:tcPr marL="76200" marR="76200" marT="76200" marB="36830"/>
                </a:tc>
                <a:tc>
                  <a:txBody>
                    <a:bodyPr/>
                    <a:lstStyle/>
                    <a:p>
                      <a:pPr marL="0" marR="0">
                        <a:spcBef>
                          <a:spcPts val="0"/>
                        </a:spcBef>
                        <a:spcAft>
                          <a:spcPts val="0"/>
                        </a:spcAft>
                      </a:pPr>
                      <a:r>
                        <a:rPr lang="en-US" sz="2000" dirty="0">
                          <a:effectLst/>
                        </a:rPr>
                        <a:t>ICP and Bio teachers</a:t>
                      </a:r>
                      <a:endParaRPr lang="en-US" sz="2000" dirty="0">
                        <a:effectLst/>
                        <a:latin typeface="Times New Roman"/>
                        <a:ea typeface="Times New Roman"/>
                      </a:endParaRPr>
                    </a:p>
                  </a:txBody>
                  <a:tcPr marL="76200" marR="76200" marT="76200" marB="36830"/>
                </a:tc>
                <a:tc>
                  <a:txBody>
                    <a:bodyPr/>
                    <a:lstStyle/>
                    <a:p>
                      <a:pPr marL="0" marR="0">
                        <a:spcBef>
                          <a:spcPts val="0"/>
                        </a:spcBef>
                        <a:spcAft>
                          <a:spcPts val="0"/>
                        </a:spcAft>
                      </a:pPr>
                      <a:r>
                        <a:rPr lang="en-US" sz="2000">
                          <a:effectLst/>
                        </a:rPr>
                        <a:t> </a:t>
                      </a:r>
                      <a:endParaRPr lang="en-US" sz="2000">
                        <a:effectLst/>
                        <a:latin typeface="Times New Roman"/>
                        <a:ea typeface="Times New Roman"/>
                      </a:endParaRPr>
                    </a:p>
                  </a:txBody>
                  <a:tcPr marL="76200" marR="76200" marT="76200" marB="36830"/>
                </a:tc>
                <a:tc>
                  <a:txBody>
                    <a:bodyPr/>
                    <a:lstStyle/>
                    <a:p>
                      <a:pPr marL="0" marR="0">
                        <a:spcBef>
                          <a:spcPts val="0"/>
                        </a:spcBef>
                        <a:spcAft>
                          <a:spcPts val="0"/>
                        </a:spcAft>
                      </a:pPr>
                      <a:r>
                        <a:rPr lang="en-US" sz="2000" dirty="0">
                          <a:effectLst/>
                        </a:rPr>
                        <a:t>10-14 </a:t>
                      </a:r>
                      <a:r>
                        <a:rPr lang="en-US" sz="2000" dirty="0" smtClean="0">
                          <a:effectLst/>
                        </a:rPr>
                        <a:t>June – </a:t>
                      </a:r>
                      <a:r>
                        <a:rPr lang="en-US" sz="2000" b="1" dirty="0" smtClean="0">
                          <a:solidFill>
                            <a:srgbClr val="C00000"/>
                          </a:solidFill>
                          <a:effectLst/>
                        </a:rPr>
                        <a:t>A</a:t>
                      </a:r>
                      <a:endParaRPr lang="en-US" sz="2000" b="1" dirty="0">
                        <a:solidFill>
                          <a:srgbClr val="C00000"/>
                        </a:solidFill>
                        <a:effectLst/>
                        <a:latin typeface="Times New Roman"/>
                        <a:ea typeface="Times New Roman"/>
                      </a:endParaRPr>
                    </a:p>
                  </a:txBody>
                  <a:tcPr marL="76200" marR="76200" marT="76200" marB="36830"/>
                </a:tc>
              </a:tr>
              <a:tr h="0">
                <a:tc>
                  <a:txBody>
                    <a:bodyPr/>
                    <a:lstStyle/>
                    <a:p>
                      <a:pPr marL="0" marR="0">
                        <a:spcBef>
                          <a:spcPts val="0"/>
                        </a:spcBef>
                        <a:spcAft>
                          <a:spcPts val="0"/>
                        </a:spcAft>
                      </a:pPr>
                      <a:r>
                        <a:rPr lang="en-US" sz="2000" dirty="0">
                          <a:effectLst/>
                        </a:rPr>
                        <a:t>Week-2 ICP modeling</a:t>
                      </a:r>
                      <a:endParaRPr lang="en-US" sz="2000" dirty="0">
                        <a:effectLst/>
                        <a:latin typeface="Times New Roman"/>
                        <a:ea typeface="Times New Roman"/>
                      </a:endParaRPr>
                    </a:p>
                  </a:txBody>
                  <a:tcPr marL="76200" marR="76200" marT="76200" marB="36830"/>
                </a:tc>
                <a:tc>
                  <a:txBody>
                    <a:bodyPr/>
                    <a:lstStyle/>
                    <a:p>
                      <a:pPr marL="0" marR="0">
                        <a:spcBef>
                          <a:spcPts val="0"/>
                        </a:spcBef>
                        <a:spcAft>
                          <a:spcPts val="0"/>
                        </a:spcAft>
                      </a:pPr>
                      <a:r>
                        <a:rPr lang="en-US" sz="2000" dirty="0">
                          <a:effectLst/>
                        </a:rPr>
                        <a:t>ICP teachers</a:t>
                      </a:r>
                      <a:endParaRPr lang="en-US" sz="2000" dirty="0">
                        <a:effectLst/>
                        <a:latin typeface="Times New Roman"/>
                        <a:ea typeface="Times New Roman"/>
                      </a:endParaRPr>
                    </a:p>
                  </a:txBody>
                  <a:tcPr marL="76200" marR="76200" marT="76200" marB="36830"/>
                </a:tc>
                <a:tc>
                  <a:txBody>
                    <a:bodyPr/>
                    <a:lstStyle/>
                    <a:p>
                      <a:pPr marL="0" marR="0">
                        <a:spcBef>
                          <a:spcPts val="0"/>
                        </a:spcBef>
                        <a:spcAft>
                          <a:spcPts val="0"/>
                        </a:spcAft>
                      </a:pPr>
                      <a:r>
                        <a:rPr lang="en-US" sz="2000">
                          <a:effectLst/>
                        </a:rPr>
                        <a:t> </a:t>
                      </a:r>
                      <a:endParaRPr lang="en-US" sz="2000">
                        <a:effectLst/>
                        <a:latin typeface="Times New Roman"/>
                        <a:ea typeface="Times New Roman"/>
                      </a:endParaRPr>
                    </a:p>
                  </a:txBody>
                  <a:tcPr marL="76200" marR="76200" marT="76200" marB="36830"/>
                </a:tc>
                <a:tc>
                  <a:txBody>
                    <a:bodyPr/>
                    <a:lstStyle/>
                    <a:p>
                      <a:pPr marL="0" marR="0">
                        <a:spcBef>
                          <a:spcPts val="0"/>
                        </a:spcBef>
                        <a:spcAft>
                          <a:spcPts val="0"/>
                        </a:spcAft>
                      </a:pPr>
                      <a:r>
                        <a:rPr lang="en-US" sz="2000" dirty="0">
                          <a:effectLst/>
                        </a:rPr>
                        <a:t>17-21 </a:t>
                      </a:r>
                      <a:r>
                        <a:rPr lang="en-US" sz="2000" dirty="0" smtClean="0">
                          <a:effectLst/>
                        </a:rPr>
                        <a:t>June – </a:t>
                      </a:r>
                      <a:r>
                        <a:rPr lang="en-US" sz="2000" b="1" dirty="0" smtClean="0">
                          <a:solidFill>
                            <a:srgbClr val="C00000"/>
                          </a:solidFill>
                          <a:effectLst/>
                        </a:rPr>
                        <a:t>B</a:t>
                      </a:r>
                      <a:endParaRPr lang="en-US" sz="2000" b="1" dirty="0">
                        <a:solidFill>
                          <a:srgbClr val="C00000"/>
                        </a:solidFill>
                        <a:effectLst/>
                        <a:latin typeface="Times New Roman"/>
                        <a:ea typeface="Times New Roman"/>
                      </a:endParaRPr>
                    </a:p>
                  </a:txBody>
                  <a:tcPr marL="76200" marR="76200" marT="76200" marB="36830"/>
                </a:tc>
              </a:tr>
              <a:tr h="0">
                <a:tc>
                  <a:txBody>
                    <a:bodyPr/>
                    <a:lstStyle/>
                    <a:p>
                      <a:pPr marL="0" marR="0">
                        <a:spcBef>
                          <a:spcPts val="0"/>
                        </a:spcBef>
                        <a:spcAft>
                          <a:spcPts val="0"/>
                        </a:spcAft>
                      </a:pPr>
                      <a:r>
                        <a:rPr lang="en-US" sz="2000" dirty="0">
                          <a:effectLst/>
                        </a:rPr>
                        <a:t>Week-3 Bio modeling</a:t>
                      </a:r>
                      <a:endParaRPr lang="en-US" sz="2000" dirty="0">
                        <a:effectLst/>
                        <a:latin typeface="Times New Roman"/>
                        <a:ea typeface="Times New Roman"/>
                      </a:endParaRPr>
                    </a:p>
                  </a:txBody>
                  <a:tcPr marL="76200" marR="76200" marT="76200" marB="36830"/>
                </a:tc>
                <a:tc>
                  <a:txBody>
                    <a:bodyPr/>
                    <a:lstStyle/>
                    <a:p>
                      <a:pPr marL="0" marR="0">
                        <a:spcBef>
                          <a:spcPts val="0"/>
                        </a:spcBef>
                        <a:spcAft>
                          <a:spcPts val="0"/>
                        </a:spcAft>
                      </a:pPr>
                      <a:r>
                        <a:rPr lang="en-US" sz="2000">
                          <a:effectLst/>
                        </a:rPr>
                        <a:t>Bio teachers</a:t>
                      </a:r>
                      <a:endParaRPr lang="en-US" sz="2000">
                        <a:effectLst/>
                        <a:latin typeface="Times New Roman"/>
                        <a:ea typeface="Times New Roman"/>
                      </a:endParaRPr>
                    </a:p>
                  </a:txBody>
                  <a:tcPr marL="76200" marR="76200" marT="76200" marB="36830"/>
                </a:tc>
                <a:tc>
                  <a:txBody>
                    <a:bodyPr/>
                    <a:lstStyle/>
                    <a:p>
                      <a:pPr marL="0" marR="0">
                        <a:spcBef>
                          <a:spcPts val="0"/>
                        </a:spcBef>
                        <a:spcAft>
                          <a:spcPts val="0"/>
                        </a:spcAft>
                      </a:pPr>
                      <a:r>
                        <a:rPr lang="en-US" sz="2000">
                          <a:effectLst/>
                        </a:rPr>
                        <a:t> </a:t>
                      </a:r>
                      <a:endParaRPr lang="en-US" sz="2000">
                        <a:effectLst/>
                        <a:latin typeface="Times New Roman"/>
                        <a:ea typeface="Times New Roman"/>
                      </a:endParaRPr>
                    </a:p>
                  </a:txBody>
                  <a:tcPr marL="76200" marR="76200" marT="76200" marB="36830"/>
                </a:tc>
                <a:tc>
                  <a:txBody>
                    <a:bodyPr/>
                    <a:lstStyle/>
                    <a:p>
                      <a:pPr marL="0" marR="0">
                        <a:spcBef>
                          <a:spcPts val="0"/>
                        </a:spcBef>
                        <a:spcAft>
                          <a:spcPts val="0"/>
                        </a:spcAft>
                      </a:pPr>
                      <a:r>
                        <a:rPr lang="en-US" sz="2000" dirty="0">
                          <a:effectLst/>
                        </a:rPr>
                        <a:t>24-28 </a:t>
                      </a:r>
                      <a:r>
                        <a:rPr lang="en-US" sz="2000" dirty="0" smtClean="0">
                          <a:effectLst/>
                        </a:rPr>
                        <a:t>June – </a:t>
                      </a:r>
                      <a:r>
                        <a:rPr lang="en-US" sz="2000" b="1" dirty="0" smtClean="0">
                          <a:solidFill>
                            <a:srgbClr val="C00000"/>
                          </a:solidFill>
                          <a:effectLst/>
                        </a:rPr>
                        <a:t>C</a:t>
                      </a:r>
                      <a:endParaRPr lang="en-US" sz="2000" b="1" dirty="0">
                        <a:solidFill>
                          <a:srgbClr val="C00000"/>
                        </a:solidFill>
                        <a:effectLst/>
                        <a:latin typeface="Times New Roman"/>
                        <a:ea typeface="Times New Roman"/>
                      </a:endParaRPr>
                    </a:p>
                  </a:txBody>
                  <a:tcPr marL="76200" marR="76200" marT="76200" marB="36830"/>
                </a:tc>
              </a:tr>
            </a:tbl>
          </a:graphicData>
        </a:graphic>
      </p:graphicFrame>
      <p:sp>
        <p:nvSpPr>
          <p:cNvPr id="5" name="TextBox 4"/>
          <p:cNvSpPr txBox="1"/>
          <p:nvPr/>
        </p:nvSpPr>
        <p:spPr>
          <a:xfrm>
            <a:off x="0" y="3657600"/>
            <a:ext cx="7596951" cy="461665"/>
          </a:xfrm>
          <a:prstGeom prst="rect">
            <a:avLst/>
          </a:prstGeom>
          <a:noFill/>
        </p:spPr>
        <p:txBody>
          <a:bodyPr wrap="none" rtlCol="0">
            <a:spAutoFit/>
          </a:bodyPr>
          <a:lstStyle/>
          <a:p>
            <a:r>
              <a:rPr lang="en-US" dirty="0">
                <a:solidFill>
                  <a:srgbClr val="006600"/>
                </a:solidFill>
              </a:rPr>
              <a:t>2</a:t>
            </a:r>
            <a:r>
              <a:rPr lang="en-US" dirty="0" smtClean="0">
                <a:solidFill>
                  <a:srgbClr val="006600"/>
                </a:solidFill>
              </a:rPr>
              <a:t>.  Hammond/East Chicago/Gary </a:t>
            </a:r>
            <a:r>
              <a:rPr lang="en-US" dirty="0" smtClean="0">
                <a:solidFill>
                  <a:srgbClr val="006600"/>
                </a:solidFill>
              </a:rPr>
              <a:t>modeling workshops</a:t>
            </a:r>
            <a:endParaRPr lang="en-US" dirty="0">
              <a:solidFill>
                <a:srgbClr val="006600"/>
              </a:solidFill>
            </a:endParaRPr>
          </a:p>
        </p:txBody>
      </p:sp>
      <p:sp>
        <p:nvSpPr>
          <p:cNvPr id="6" name="TextBox 5"/>
          <p:cNvSpPr txBox="1"/>
          <p:nvPr/>
        </p:nvSpPr>
        <p:spPr>
          <a:xfrm>
            <a:off x="0" y="1905000"/>
            <a:ext cx="5166799" cy="461665"/>
          </a:xfrm>
          <a:prstGeom prst="rect">
            <a:avLst/>
          </a:prstGeom>
          <a:noFill/>
        </p:spPr>
        <p:txBody>
          <a:bodyPr wrap="none" rtlCol="0">
            <a:spAutoFit/>
          </a:bodyPr>
          <a:lstStyle/>
          <a:p>
            <a:r>
              <a:rPr lang="en-US" dirty="0">
                <a:solidFill>
                  <a:srgbClr val="006600"/>
                </a:solidFill>
              </a:rPr>
              <a:t>1</a:t>
            </a:r>
            <a:r>
              <a:rPr lang="en-US" dirty="0" smtClean="0">
                <a:solidFill>
                  <a:srgbClr val="006600"/>
                </a:solidFill>
              </a:rPr>
              <a:t>.  </a:t>
            </a:r>
            <a:r>
              <a:rPr lang="en-US" dirty="0" smtClean="0">
                <a:solidFill>
                  <a:srgbClr val="006600"/>
                </a:solidFill>
              </a:rPr>
              <a:t>Notre Dame modeling workshops</a:t>
            </a:r>
            <a:endParaRPr lang="en-US" dirty="0">
              <a:solidFill>
                <a:srgbClr val="0066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650371918"/>
              </p:ext>
            </p:extLst>
          </p:nvPr>
        </p:nvGraphicFramePr>
        <p:xfrm>
          <a:off x="989368" y="2343150"/>
          <a:ext cx="7173375" cy="1162050"/>
        </p:xfrm>
        <a:graphic>
          <a:graphicData uri="http://schemas.openxmlformats.org/drawingml/2006/table">
            <a:tbl>
              <a:tblPr>
                <a:tableStyleId>{5C22544A-7EE6-4342-B048-85BDC9FD1C3A}</a:tableStyleId>
              </a:tblPr>
              <a:tblGrid>
                <a:gridCol w="2849697"/>
                <a:gridCol w="2161839"/>
                <a:gridCol w="2161839"/>
              </a:tblGrid>
              <a:tr h="0">
                <a:tc>
                  <a:txBody>
                    <a:bodyPr/>
                    <a:lstStyle/>
                    <a:p>
                      <a:pPr marL="0" marR="0" algn="ctr">
                        <a:spcBef>
                          <a:spcPts val="0"/>
                        </a:spcBef>
                        <a:spcAft>
                          <a:spcPts val="0"/>
                        </a:spcAft>
                      </a:pPr>
                      <a:r>
                        <a:rPr lang="en-US" sz="1800" b="1" dirty="0">
                          <a:effectLst/>
                        </a:rPr>
                        <a:t>Workshop</a:t>
                      </a:r>
                      <a:endParaRPr lang="en-US" sz="1800" b="1" dirty="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800" b="1" dirty="0">
                          <a:effectLst/>
                        </a:rPr>
                        <a:t>Participants</a:t>
                      </a:r>
                      <a:endParaRPr lang="en-US" sz="1800" b="1" dirty="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800" b="1" dirty="0">
                          <a:effectLst/>
                        </a:rPr>
                        <a:t>Dates</a:t>
                      </a:r>
                      <a:endParaRPr lang="en-US" sz="1800" b="1" dirty="0">
                        <a:effectLst/>
                        <a:latin typeface="Times New Roman"/>
                        <a:ea typeface="Times New Roman"/>
                      </a:endParaRPr>
                    </a:p>
                  </a:txBody>
                  <a:tcPr marL="76200" marR="76200" marT="76200" marB="36830"/>
                </a:tc>
              </a:tr>
              <a:tr h="0">
                <a:tc>
                  <a:txBody>
                    <a:bodyPr/>
                    <a:lstStyle/>
                    <a:p>
                      <a:pPr marL="0" marR="0">
                        <a:spcBef>
                          <a:spcPts val="0"/>
                        </a:spcBef>
                        <a:spcAft>
                          <a:spcPts val="0"/>
                        </a:spcAft>
                      </a:pPr>
                      <a:r>
                        <a:rPr lang="en-US" sz="1800" dirty="0">
                          <a:effectLst/>
                        </a:rPr>
                        <a:t>HS - ICP Modeling</a:t>
                      </a:r>
                      <a:endParaRPr lang="en-US" sz="1800" dirty="0">
                        <a:effectLst/>
                        <a:latin typeface="Times New Roman"/>
                        <a:ea typeface="Times New Roman"/>
                      </a:endParaRPr>
                    </a:p>
                  </a:txBody>
                  <a:tcPr marL="76200" marR="76200" marT="76200" marB="36830"/>
                </a:tc>
                <a:tc>
                  <a:txBody>
                    <a:bodyPr/>
                    <a:lstStyle/>
                    <a:p>
                      <a:pPr marL="0" marR="0">
                        <a:spcBef>
                          <a:spcPts val="0"/>
                        </a:spcBef>
                        <a:spcAft>
                          <a:spcPts val="0"/>
                        </a:spcAft>
                      </a:pPr>
                      <a:r>
                        <a:rPr lang="en-US" sz="1800" dirty="0">
                          <a:effectLst/>
                        </a:rPr>
                        <a:t>ICP teachers</a:t>
                      </a:r>
                      <a:endParaRPr lang="en-US" sz="1800" dirty="0">
                        <a:effectLst/>
                        <a:latin typeface="Times New Roman"/>
                        <a:ea typeface="Times New Roman"/>
                      </a:endParaRPr>
                    </a:p>
                  </a:txBody>
                  <a:tcPr marL="76200" marR="76200" marT="76200" marB="36830"/>
                </a:tc>
                <a:tc>
                  <a:txBody>
                    <a:bodyPr/>
                    <a:lstStyle/>
                    <a:p>
                      <a:pPr marL="0" marR="0">
                        <a:spcBef>
                          <a:spcPts val="0"/>
                        </a:spcBef>
                        <a:spcAft>
                          <a:spcPts val="0"/>
                        </a:spcAft>
                      </a:pPr>
                      <a:r>
                        <a:rPr lang="en-US" sz="1800" dirty="0">
                          <a:effectLst/>
                        </a:rPr>
                        <a:t>15-26 </a:t>
                      </a:r>
                      <a:r>
                        <a:rPr lang="en-US" sz="1800" dirty="0" smtClean="0">
                          <a:effectLst/>
                        </a:rPr>
                        <a:t>July – </a:t>
                      </a:r>
                      <a:r>
                        <a:rPr lang="en-US" sz="1800" b="1" dirty="0" smtClean="0">
                          <a:solidFill>
                            <a:srgbClr val="C00000"/>
                          </a:solidFill>
                          <a:effectLst/>
                        </a:rPr>
                        <a:t>H2</a:t>
                      </a:r>
                      <a:endParaRPr lang="en-US" sz="1800" b="1" dirty="0">
                        <a:solidFill>
                          <a:srgbClr val="C00000"/>
                        </a:solidFill>
                        <a:effectLst/>
                        <a:latin typeface="Times New Roman"/>
                        <a:ea typeface="Times New Roman"/>
                      </a:endParaRPr>
                    </a:p>
                  </a:txBody>
                  <a:tcPr marL="76200" marR="76200" marT="76200" marB="36830"/>
                </a:tc>
              </a:tr>
              <a:tr h="0">
                <a:tc>
                  <a:txBody>
                    <a:bodyPr/>
                    <a:lstStyle/>
                    <a:p>
                      <a:pPr marL="0" marR="0">
                        <a:spcBef>
                          <a:spcPts val="0"/>
                        </a:spcBef>
                        <a:spcAft>
                          <a:spcPts val="0"/>
                        </a:spcAft>
                      </a:pPr>
                      <a:r>
                        <a:rPr lang="en-US" sz="1800" dirty="0">
                          <a:effectLst/>
                        </a:rPr>
                        <a:t>HS - Biology modeling</a:t>
                      </a:r>
                      <a:endParaRPr lang="en-US" sz="1800" dirty="0">
                        <a:effectLst/>
                        <a:latin typeface="Times New Roman"/>
                        <a:ea typeface="Times New Roman"/>
                      </a:endParaRPr>
                    </a:p>
                  </a:txBody>
                  <a:tcPr marL="76200" marR="76200" marT="76200" marB="36830"/>
                </a:tc>
                <a:tc>
                  <a:txBody>
                    <a:bodyPr/>
                    <a:lstStyle/>
                    <a:p>
                      <a:pPr marL="0" marR="0">
                        <a:spcBef>
                          <a:spcPts val="0"/>
                        </a:spcBef>
                        <a:spcAft>
                          <a:spcPts val="0"/>
                        </a:spcAft>
                      </a:pPr>
                      <a:r>
                        <a:rPr lang="en-US" sz="1800" dirty="0">
                          <a:effectLst/>
                        </a:rPr>
                        <a:t>Biology teachers</a:t>
                      </a:r>
                      <a:endParaRPr lang="en-US" sz="1800" dirty="0">
                        <a:effectLst/>
                        <a:latin typeface="Times New Roman"/>
                        <a:ea typeface="Times New Roman"/>
                      </a:endParaRPr>
                    </a:p>
                  </a:txBody>
                  <a:tcPr marL="76200" marR="76200" marT="76200" marB="36830"/>
                </a:tc>
                <a:tc>
                  <a:txBody>
                    <a:bodyPr/>
                    <a:lstStyle/>
                    <a:p>
                      <a:pPr marL="0" marR="0">
                        <a:spcBef>
                          <a:spcPts val="0"/>
                        </a:spcBef>
                        <a:spcAft>
                          <a:spcPts val="0"/>
                        </a:spcAft>
                      </a:pPr>
                      <a:r>
                        <a:rPr lang="en-US" sz="1800" dirty="0">
                          <a:effectLst/>
                        </a:rPr>
                        <a:t>8-12 </a:t>
                      </a:r>
                      <a:r>
                        <a:rPr lang="en-US" sz="1800" dirty="0" smtClean="0">
                          <a:effectLst/>
                        </a:rPr>
                        <a:t>July </a:t>
                      </a:r>
                      <a:r>
                        <a:rPr lang="en-US" sz="1800" dirty="0" smtClean="0">
                          <a:effectLst/>
                        </a:rPr>
                        <a:t>– </a:t>
                      </a:r>
                      <a:r>
                        <a:rPr lang="en-US" sz="1800" b="1" dirty="0" smtClean="0">
                          <a:solidFill>
                            <a:srgbClr val="C00000"/>
                          </a:solidFill>
                          <a:effectLst/>
                        </a:rPr>
                        <a:t>H1</a:t>
                      </a:r>
                      <a:endParaRPr lang="en-US" sz="1800" b="1" dirty="0">
                        <a:solidFill>
                          <a:srgbClr val="C00000"/>
                        </a:solidFill>
                        <a:effectLst/>
                        <a:latin typeface="Times New Roman"/>
                        <a:ea typeface="Times New Roman"/>
                      </a:endParaRPr>
                    </a:p>
                  </a:txBody>
                  <a:tcPr marL="76200" marR="76200" marT="76200" marB="36830"/>
                </a:tc>
              </a:tr>
            </a:tbl>
          </a:graphicData>
        </a:graphic>
      </p:graphicFrame>
      <p:sp>
        <p:nvSpPr>
          <p:cNvPr id="8" name="TextBox 7"/>
          <p:cNvSpPr txBox="1"/>
          <p:nvPr/>
        </p:nvSpPr>
        <p:spPr>
          <a:xfrm>
            <a:off x="152400" y="5867400"/>
            <a:ext cx="6118983" cy="769441"/>
          </a:xfrm>
          <a:prstGeom prst="rect">
            <a:avLst/>
          </a:prstGeom>
          <a:noFill/>
        </p:spPr>
        <p:txBody>
          <a:bodyPr wrap="none" rtlCol="0">
            <a:spAutoFit/>
          </a:bodyPr>
          <a:lstStyle/>
          <a:p>
            <a:r>
              <a:rPr lang="en-US" dirty="0" smtClean="0">
                <a:solidFill>
                  <a:srgbClr val="006600"/>
                </a:solidFill>
              </a:rPr>
              <a:t>Applications: </a:t>
            </a:r>
            <a:r>
              <a:rPr lang="en-US" sz="2000" dirty="0" smtClean="0">
                <a:solidFill>
                  <a:srgbClr val="006600"/>
                </a:solidFill>
              </a:rPr>
              <a:t>Fill in </a:t>
            </a:r>
            <a:r>
              <a:rPr lang="en-US" sz="2000" dirty="0" smtClean="0">
                <a:solidFill>
                  <a:srgbClr val="006600"/>
                </a:solidFill>
              </a:rPr>
              <a:t>form (at NISMEC lunch-table) </a:t>
            </a:r>
          </a:p>
          <a:p>
            <a:r>
              <a:rPr lang="en-US" sz="2000" b="1" dirty="0" smtClean="0">
                <a:solidFill>
                  <a:srgbClr val="006600"/>
                </a:solidFill>
              </a:rPr>
              <a:t>Or </a:t>
            </a:r>
            <a:r>
              <a:rPr lang="en-US" sz="2000" b="1" dirty="0" smtClean="0">
                <a:solidFill>
                  <a:schemeClr val="bg1">
                    <a:lumMod val="50000"/>
                  </a:schemeClr>
                </a:solidFill>
              </a:rPr>
              <a:t>NISMEC website </a:t>
            </a:r>
            <a:r>
              <a:rPr lang="en-US" sz="2000" dirty="0" smtClean="0">
                <a:solidFill>
                  <a:srgbClr val="006600"/>
                </a:solidFill>
              </a:rPr>
              <a:t>nd.edu/~</a:t>
            </a:r>
            <a:r>
              <a:rPr lang="en-US" sz="2000" dirty="0" err="1" smtClean="0">
                <a:solidFill>
                  <a:srgbClr val="006600"/>
                </a:solidFill>
              </a:rPr>
              <a:t>nismec</a:t>
            </a:r>
            <a:r>
              <a:rPr lang="en-US" sz="2000" dirty="0" smtClean="0">
                <a:solidFill>
                  <a:srgbClr val="006600"/>
                </a:solidFill>
              </a:rPr>
              <a:t>/nismec11.htm</a:t>
            </a:r>
            <a:endParaRPr lang="en-US" sz="2000" dirty="0">
              <a:solidFill>
                <a:srgbClr val="006600"/>
              </a:solidFill>
            </a:endParaRPr>
          </a:p>
        </p:txBody>
      </p:sp>
      <p:sp>
        <p:nvSpPr>
          <p:cNvPr id="9" name="Rectangle 8"/>
          <p:cNvSpPr/>
          <p:nvPr/>
        </p:nvSpPr>
        <p:spPr>
          <a:xfrm>
            <a:off x="123408" y="304800"/>
            <a:ext cx="8721734" cy="830997"/>
          </a:xfrm>
          <a:prstGeom prst="rect">
            <a:avLst/>
          </a:prstGeom>
        </p:spPr>
        <p:txBody>
          <a:bodyPr wrap="square">
            <a:spAutoFit/>
          </a:bodyPr>
          <a:lstStyle/>
          <a:p>
            <a:pPr algn="ctr"/>
            <a:r>
              <a:rPr lang="en-US" b="1" dirty="0">
                <a:solidFill>
                  <a:schemeClr val="tx2">
                    <a:lumMod val="50000"/>
                  </a:schemeClr>
                </a:solidFill>
              </a:rPr>
              <a:t>Professional Development </a:t>
            </a:r>
            <a:r>
              <a:rPr lang="en-US" b="1" dirty="0" smtClean="0">
                <a:solidFill>
                  <a:schemeClr val="tx2">
                    <a:lumMod val="50000"/>
                  </a:schemeClr>
                </a:solidFill>
              </a:rPr>
              <a:t>Program in </a:t>
            </a:r>
            <a:r>
              <a:rPr lang="en-US" b="1" dirty="0">
                <a:solidFill>
                  <a:schemeClr val="tx2">
                    <a:lumMod val="50000"/>
                  </a:schemeClr>
                </a:solidFill>
              </a:rPr>
              <a:t>Modeling in Indiana </a:t>
            </a:r>
            <a:r>
              <a:rPr lang="en-US" b="1" dirty="0" smtClean="0">
                <a:solidFill>
                  <a:schemeClr val="tx2">
                    <a:lumMod val="50000"/>
                  </a:schemeClr>
                </a:solidFill>
              </a:rPr>
              <a:t>in Physics</a:t>
            </a:r>
            <a:r>
              <a:rPr lang="en-US" b="1" dirty="0">
                <a:solidFill>
                  <a:schemeClr val="tx2">
                    <a:lumMod val="50000"/>
                  </a:schemeClr>
                </a:solidFill>
              </a:rPr>
              <a:t>, Chemistry and Biology</a:t>
            </a:r>
            <a:endParaRPr lang="en-US" b="1" dirty="0">
              <a:solidFill>
                <a:schemeClr val="tx2">
                  <a:lumMod val="50000"/>
                </a:schemeClr>
              </a:solidFill>
            </a:endParaRPr>
          </a:p>
        </p:txBody>
      </p:sp>
    </p:spTree>
    <p:extLst>
      <p:ext uri="{BB962C8B-B14F-4D97-AF65-F5344CB8AC3E}">
        <p14:creationId xmlns:p14="http://schemas.microsoft.com/office/powerpoint/2010/main" val="3994109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152400"/>
            <a:ext cx="8610600" cy="838200"/>
          </a:xfrm>
          <a:effectLst/>
        </p:spPr>
        <p:txBody>
          <a:bodyPr lIns="90487" tIns="44450" rIns="90487" bIns="44450" anchor="b">
            <a:noAutofit/>
          </a:bodyPr>
          <a:lstStyle/>
          <a:p>
            <a:pPr eaLnBrk="1" hangingPunct="1"/>
            <a:r>
              <a:rPr kumimoji="0" lang="en-US" sz="3600" dirty="0" smtClean="0">
                <a:solidFill>
                  <a:srgbClr val="C00000"/>
                </a:solidFill>
                <a:effectLst>
                  <a:outerShdw blurRad="38100" dist="38100" dir="2700000" algn="tl">
                    <a:srgbClr val="000000"/>
                  </a:outerShdw>
                </a:effectLst>
              </a:rPr>
              <a:t>What do we mean by “Models”? </a:t>
            </a:r>
            <a:endParaRPr kumimoji="0" lang="en-US" sz="3600" dirty="0" smtClean="0">
              <a:solidFill>
                <a:srgbClr val="C00000"/>
              </a:solidFill>
            </a:endParaRPr>
          </a:p>
        </p:txBody>
      </p:sp>
      <p:pic>
        <p:nvPicPr>
          <p:cNvPr id="39941" name="Picture 4"/>
          <p:cNvPicPr>
            <a:picLocks noChangeArrowheads="1"/>
          </p:cNvPicPr>
          <p:nvPr/>
        </p:nvPicPr>
        <p:blipFill>
          <a:blip r:embed="rId3" cstate="print"/>
          <a:srcRect/>
          <a:stretch>
            <a:fillRect/>
          </a:stretch>
        </p:blipFill>
        <p:spPr bwMode="auto">
          <a:xfrm>
            <a:off x="1309557" y="1143000"/>
            <a:ext cx="5791200" cy="4334933"/>
          </a:xfrm>
          <a:prstGeom prst="rect">
            <a:avLst/>
          </a:prstGeom>
          <a:noFill/>
          <a:ln w="12700">
            <a:noFill/>
            <a:miter lim="800000"/>
            <a:headEnd/>
            <a:tailEnd/>
          </a:ln>
        </p:spPr>
      </p:pic>
      <p:sp>
        <p:nvSpPr>
          <p:cNvPr id="2" name="TextBox 1"/>
          <p:cNvSpPr txBox="1"/>
          <p:nvPr/>
        </p:nvSpPr>
        <p:spPr>
          <a:xfrm>
            <a:off x="1219200" y="3212068"/>
            <a:ext cx="1316386" cy="738664"/>
          </a:xfrm>
          <a:prstGeom prst="rect">
            <a:avLst/>
          </a:prstGeom>
          <a:solidFill>
            <a:srgbClr val="C00000"/>
          </a:solidFill>
          <a:ln>
            <a:solidFill>
              <a:schemeClr val="accent1"/>
            </a:solidFill>
          </a:ln>
        </p:spPr>
        <p:txBody>
          <a:bodyPr wrap="none" rtlCol="0">
            <a:spAutoFit/>
          </a:bodyPr>
          <a:lstStyle/>
          <a:p>
            <a:r>
              <a:rPr lang="en-US" sz="2200" b="1" dirty="0" smtClean="0"/>
              <a:t>Concept</a:t>
            </a:r>
          </a:p>
          <a:p>
            <a:r>
              <a:rPr lang="en-US" sz="2000" b="1" dirty="0" smtClean="0"/>
              <a:t>Or idea</a:t>
            </a:r>
            <a:endParaRPr lang="en-US" sz="2000" b="1" dirty="0"/>
          </a:p>
        </p:txBody>
      </p:sp>
      <p:sp>
        <p:nvSpPr>
          <p:cNvPr id="3" name="Oval 2"/>
          <p:cNvSpPr/>
          <p:nvPr/>
        </p:nvSpPr>
        <p:spPr>
          <a:xfrm>
            <a:off x="3252657" y="2777820"/>
            <a:ext cx="1905000" cy="803580"/>
          </a:xfrm>
          <a:prstGeom prst="ellipse">
            <a:avLst/>
          </a:prstGeom>
          <a:solidFill>
            <a:srgbClr val="37814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3662508" y="2948777"/>
            <a:ext cx="1085297" cy="461665"/>
          </a:xfrm>
          <a:prstGeom prst="rect">
            <a:avLst/>
          </a:prstGeom>
          <a:noFill/>
        </p:spPr>
        <p:txBody>
          <a:bodyPr wrap="none" rtlCol="0">
            <a:spAutoFit/>
          </a:bodyPr>
          <a:lstStyle/>
          <a:p>
            <a:r>
              <a:rPr lang="en-US" sz="2400" b="1" dirty="0" smtClean="0"/>
              <a:t>Picture</a:t>
            </a:r>
            <a:endParaRPr lang="en-US" sz="2400" b="1" dirty="0"/>
          </a:p>
        </p:txBody>
      </p:sp>
      <p:sp>
        <p:nvSpPr>
          <p:cNvPr id="7" name="TextBox 6"/>
          <p:cNvSpPr txBox="1"/>
          <p:nvPr/>
        </p:nvSpPr>
        <p:spPr>
          <a:xfrm>
            <a:off x="67714" y="5516033"/>
            <a:ext cx="8754576" cy="1138773"/>
          </a:xfrm>
          <a:prstGeom prst="rect">
            <a:avLst/>
          </a:prstGeom>
          <a:noFill/>
        </p:spPr>
        <p:txBody>
          <a:bodyPr wrap="none" rtlCol="0">
            <a:spAutoFit/>
          </a:bodyPr>
          <a:lstStyle/>
          <a:p>
            <a:pPr algn="ctr"/>
            <a:r>
              <a:rPr lang="en-US" dirty="0" smtClean="0"/>
              <a:t>*</a:t>
            </a:r>
            <a:r>
              <a:rPr lang="en-US" sz="2000" dirty="0" smtClean="0">
                <a:solidFill>
                  <a:srgbClr val="000CDD"/>
                </a:solidFill>
              </a:rPr>
              <a:t>Modeling  in physics &amp; Chemistry as developed at Arizona State University</a:t>
            </a:r>
          </a:p>
          <a:p>
            <a:pPr algn="ctr"/>
            <a:r>
              <a:rPr lang="en-US" sz="2000" dirty="0" smtClean="0">
                <a:solidFill>
                  <a:srgbClr val="000CDD"/>
                </a:solidFill>
              </a:rPr>
              <a:t>The American </a:t>
            </a:r>
            <a:r>
              <a:rPr lang="en-US" sz="2000" dirty="0">
                <a:solidFill>
                  <a:srgbClr val="000CDD"/>
                </a:solidFill>
              </a:rPr>
              <a:t>Modeling Association – AMTA </a:t>
            </a:r>
            <a:endParaRPr lang="en-US" sz="2000" dirty="0" smtClean="0">
              <a:solidFill>
                <a:srgbClr val="000CDD"/>
              </a:solidFill>
            </a:endParaRPr>
          </a:p>
          <a:p>
            <a:pPr algn="ctr"/>
            <a:r>
              <a:rPr lang="en-US" dirty="0" smtClean="0">
                <a:solidFill>
                  <a:srgbClr val="000CDD"/>
                </a:solidFill>
              </a:rPr>
              <a:t>- </a:t>
            </a:r>
            <a:r>
              <a:rPr lang="en-US" dirty="0">
                <a:solidFill>
                  <a:srgbClr val="000CDD"/>
                </a:solidFill>
                <a:hlinkClick r:id="rId4"/>
              </a:rPr>
              <a:t>http://modelinginstruction.org</a:t>
            </a:r>
            <a:r>
              <a:rPr lang="en-US" dirty="0" smtClean="0">
                <a:solidFill>
                  <a:srgbClr val="000CDD"/>
                </a:solidFill>
                <a:hlinkClick r:id="rId4"/>
              </a:rPr>
              <a:t>/</a:t>
            </a:r>
            <a:r>
              <a:rPr lang="en-US" dirty="0" smtClean="0">
                <a:solidFill>
                  <a:srgbClr val="000CDD"/>
                </a:solidFill>
              </a:rPr>
              <a:t> </a:t>
            </a:r>
            <a:endParaRPr lang="en-US" dirty="0">
              <a:solidFill>
                <a:srgbClr val="000CDD"/>
              </a:solidFill>
            </a:endParaRPr>
          </a:p>
        </p:txBody>
      </p:sp>
      <p:sp>
        <p:nvSpPr>
          <p:cNvPr id="5" name="TextBox 4"/>
          <p:cNvSpPr txBox="1"/>
          <p:nvPr/>
        </p:nvSpPr>
        <p:spPr>
          <a:xfrm>
            <a:off x="67714" y="1143000"/>
            <a:ext cx="2073581" cy="523220"/>
          </a:xfrm>
          <a:prstGeom prst="rect">
            <a:avLst/>
          </a:prstGeom>
          <a:noFill/>
        </p:spPr>
        <p:txBody>
          <a:bodyPr wrap="none" rtlCol="0">
            <a:spAutoFit/>
          </a:bodyPr>
          <a:lstStyle/>
          <a:p>
            <a:r>
              <a:rPr lang="en-US" sz="2800" b="1" dirty="0" smtClean="0">
                <a:solidFill>
                  <a:srgbClr val="006600"/>
                </a:solidFill>
              </a:rPr>
              <a:t>MULTIPLE!</a:t>
            </a:r>
            <a:endParaRPr lang="en-US" sz="2800" b="1" dirty="0">
              <a:solidFill>
                <a:srgbClr val="006600"/>
              </a:solidFill>
            </a:endParaRPr>
          </a:p>
        </p:txBody>
      </p:sp>
    </p:spTree>
    <p:extLst>
      <p:ext uri="{BB962C8B-B14F-4D97-AF65-F5344CB8AC3E}">
        <p14:creationId xmlns:p14="http://schemas.microsoft.com/office/powerpoint/2010/main" val="33887657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60000"/>
            <a:lumOff val="40000"/>
          </a:schemeClr>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762000" y="228600"/>
            <a:ext cx="7772400" cy="1143000"/>
          </a:xfrm>
        </p:spPr>
        <p:txBody>
          <a:bodyPr/>
          <a:lstStyle/>
          <a:p>
            <a:pPr algn="ctr" eaLnBrk="1" hangingPunct="1"/>
            <a:r>
              <a:rPr kumimoji="0" lang="en-US" sz="4800" dirty="0" smtClean="0">
                <a:solidFill>
                  <a:srgbClr val="FFC000"/>
                </a:solidFill>
                <a:effectLst>
                  <a:outerShdw blurRad="38100" dist="38100" dir="2700000" algn="tl">
                    <a:srgbClr val="000000"/>
                  </a:outerShdw>
                </a:effectLst>
              </a:rPr>
              <a:t>Why Models?</a:t>
            </a:r>
          </a:p>
        </p:txBody>
      </p:sp>
      <p:sp>
        <p:nvSpPr>
          <p:cNvPr id="104451" name="Rectangle 3"/>
          <p:cNvSpPr>
            <a:spLocks noGrp="1" noChangeArrowheads="1"/>
          </p:cNvSpPr>
          <p:nvPr>
            <p:ph type="body" idx="1"/>
          </p:nvPr>
        </p:nvSpPr>
        <p:spPr>
          <a:xfrm>
            <a:off x="533400" y="1371600"/>
            <a:ext cx="7772400" cy="4114800"/>
          </a:xfrm>
        </p:spPr>
        <p:txBody>
          <a:bodyPr>
            <a:normAutofit lnSpcReduction="10000"/>
          </a:bodyPr>
          <a:lstStyle/>
          <a:p>
            <a:pPr eaLnBrk="1" hangingPunct="1">
              <a:spcBef>
                <a:spcPct val="35000"/>
              </a:spcBef>
            </a:pPr>
            <a:r>
              <a:rPr kumimoji="0" lang="en-US" dirty="0" smtClean="0">
                <a:solidFill>
                  <a:srgbClr val="FFC000"/>
                </a:solidFill>
              </a:rPr>
              <a:t>Models are basic units of knowledge</a:t>
            </a:r>
          </a:p>
          <a:p>
            <a:pPr eaLnBrk="1" hangingPunct="1">
              <a:spcBef>
                <a:spcPct val="35000"/>
              </a:spcBef>
            </a:pPr>
            <a:r>
              <a:rPr kumimoji="0" lang="en-US" b="1" dirty="0" smtClean="0">
                <a:solidFill>
                  <a:srgbClr val="002060"/>
                </a:solidFill>
              </a:rPr>
              <a:t>In all Science Research:</a:t>
            </a:r>
          </a:p>
          <a:p>
            <a:pPr lvl="1" eaLnBrk="1" hangingPunct="1">
              <a:spcBef>
                <a:spcPct val="35000"/>
              </a:spcBef>
            </a:pPr>
            <a:r>
              <a:rPr kumimoji="0" lang="en-US" dirty="0" smtClean="0"/>
              <a:t>A few basic models are used again and again with only minor modifications.</a:t>
            </a:r>
          </a:p>
          <a:p>
            <a:pPr eaLnBrk="1" hangingPunct="1"/>
            <a:r>
              <a:rPr lang="en-US" dirty="0" smtClean="0">
                <a:solidFill>
                  <a:srgbClr val="FFC000"/>
                </a:solidFill>
              </a:rPr>
              <a:t>Models help students connect</a:t>
            </a:r>
          </a:p>
          <a:p>
            <a:pPr lvl="1" eaLnBrk="1" hangingPunct="1"/>
            <a:r>
              <a:rPr lang="en-US" dirty="0" smtClean="0"/>
              <a:t>Macroscopic observations</a:t>
            </a:r>
          </a:p>
          <a:p>
            <a:pPr lvl="1" eaLnBrk="1" hangingPunct="1"/>
            <a:r>
              <a:rPr lang="en-US" dirty="0" smtClean="0"/>
              <a:t>Sub-microscopic representations</a:t>
            </a:r>
          </a:p>
          <a:p>
            <a:pPr lvl="1" eaLnBrk="1" hangingPunct="1"/>
            <a:r>
              <a:rPr lang="en-US" dirty="0" smtClean="0"/>
              <a:t>Symbolic representations</a:t>
            </a:r>
          </a:p>
        </p:txBody>
      </p:sp>
      <p:sp>
        <p:nvSpPr>
          <p:cNvPr id="5" name="TextBox 4"/>
          <p:cNvSpPr txBox="1"/>
          <p:nvPr/>
        </p:nvSpPr>
        <p:spPr>
          <a:xfrm>
            <a:off x="304800" y="6019800"/>
            <a:ext cx="8260595" cy="461665"/>
          </a:xfrm>
          <a:prstGeom prst="rect">
            <a:avLst/>
          </a:prstGeom>
          <a:noFill/>
        </p:spPr>
        <p:txBody>
          <a:bodyPr wrap="none" rtlCol="0">
            <a:spAutoFit/>
          </a:bodyPr>
          <a:lstStyle/>
          <a:p>
            <a:r>
              <a:rPr lang="en-US" sz="2400" dirty="0" smtClean="0">
                <a:solidFill>
                  <a:srgbClr val="FFC000"/>
                </a:solidFill>
              </a:rPr>
              <a:t>The students become SCIENTISTS – learning by DOING</a:t>
            </a:r>
            <a:endParaRPr lang="en-US" sz="2400" dirty="0">
              <a:solidFill>
                <a:srgbClr val="FFC000"/>
              </a:solidFill>
            </a:endParaRPr>
          </a:p>
        </p:txBody>
      </p:sp>
    </p:spTree>
    <p:extLst>
      <p:ext uri="{BB962C8B-B14F-4D97-AF65-F5344CB8AC3E}">
        <p14:creationId xmlns:p14="http://schemas.microsoft.com/office/powerpoint/2010/main" val="396408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445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445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445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04451">
                                            <p:txEl>
                                              <p:pRg st="4" end="4"/>
                                            </p:txEl>
                                          </p:spTgt>
                                        </p:tgtEl>
                                        <p:attrNameLst>
                                          <p:attrName>ppt_c</p:attrName>
                                        </p:attrNameLst>
                                      </p:cBhvr>
                                      <p:to>
                                        <a:schemeClr val="accent2"/>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4451">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04451">
                                            <p:txEl>
                                              <p:pRg st="5" end="5"/>
                                            </p:txEl>
                                          </p:spTgt>
                                        </p:tgtEl>
                                        <p:attrNameLst>
                                          <p:attrName>ppt_c</p:attrName>
                                        </p:attrNameLst>
                                      </p:cBhvr>
                                      <p:to>
                                        <a:schemeClr val="accent2"/>
                                      </p:to>
                                    </p:animClr>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44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E2D2B3B-882E-40F3-A32F-6DD516915044}" type="slidenum">
              <a:rPr lang="en-US" smtClean="0"/>
              <a:pPr/>
              <a:t>5</a:t>
            </a:fld>
            <a:endParaRPr lang="en-US"/>
          </a:p>
        </p:txBody>
      </p:sp>
      <p:sp>
        <p:nvSpPr>
          <p:cNvPr id="6" name="Rectangle 5"/>
          <p:cNvSpPr/>
          <p:nvPr/>
        </p:nvSpPr>
        <p:spPr>
          <a:xfrm>
            <a:off x="838200" y="1447800"/>
            <a:ext cx="6858000" cy="4401205"/>
          </a:xfrm>
          <a:prstGeom prst="rect">
            <a:avLst/>
          </a:prstGeom>
        </p:spPr>
        <p:txBody>
          <a:bodyPr wrap="square">
            <a:spAutoFit/>
          </a:bodyPr>
          <a:lstStyle/>
          <a:p>
            <a:r>
              <a:rPr lang="en-US" sz="2800" dirty="0">
                <a:solidFill>
                  <a:schemeClr val="bg2"/>
                </a:solidFill>
                <a:latin typeface="Arial Narrow" pitchFamily="34" charset="0"/>
              </a:rPr>
              <a:t>1.</a:t>
            </a:r>
            <a:r>
              <a:rPr lang="en-US" sz="2800" b="1" dirty="0">
                <a:solidFill>
                  <a:schemeClr val="bg2"/>
                </a:solidFill>
                <a:latin typeface="Arial Narrow" pitchFamily="34" charset="0"/>
              </a:rPr>
              <a:t> Asking </a:t>
            </a:r>
            <a:r>
              <a:rPr lang="en-US" sz="2800" dirty="0">
                <a:solidFill>
                  <a:schemeClr val="bg2"/>
                </a:solidFill>
                <a:latin typeface="Arial Narrow" pitchFamily="34" charset="0"/>
              </a:rPr>
              <a:t>questions  </a:t>
            </a:r>
            <a:r>
              <a:rPr lang="en-US" sz="2800" dirty="0" smtClean="0">
                <a:solidFill>
                  <a:schemeClr val="bg2"/>
                </a:solidFill>
                <a:latin typeface="Arial Narrow" pitchFamily="34" charset="0"/>
              </a:rPr>
              <a:t>&amp;  </a:t>
            </a:r>
            <a:r>
              <a:rPr lang="en-US" sz="2800" b="1" dirty="0">
                <a:solidFill>
                  <a:schemeClr val="bg2"/>
                </a:solidFill>
                <a:latin typeface="Arial Narrow" pitchFamily="34" charset="0"/>
              </a:rPr>
              <a:t>defining</a:t>
            </a:r>
            <a:r>
              <a:rPr lang="en-US" sz="2800" dirty="0">
                <a:solidFill>
                  <a:schemeClr val="bg2"/>
                </a:solidFill>
                <a:latin typeface="Arial Narrow" pitchFamily="34" charset="0"/>
              </a:rPr>
              <a:t> problems </a:t>
            </a:r>
            <a:r>
              <a:rPr lang="en-US" sz="2800" dirty="0" smtClean="0">
                <a:solidFill>
                  <a:schemeClr val="bg2"/>
                </a:solidFill>
                <a:latin typeface="Arial Narrow" pitchFamily="34" charset="0"/>
              </a:rPr>
              <a:t> </a:t>
            </a:r>
            <a:endParaRPr lang="en-US" sz="2800" dirty="0">
              <a:solidFill>
                <a:schemeClr val="bg2"/>
              </a:solidFill>
              <a:latin typeface="Arial Narrow" pitchFamily="34" charset="0"/>
            </a:endParaRPr>
          </a:p>
          <a:p>
            <a:r>
              <a:rPr lang="en-US" sz="2800" dirty="0">
                <a:solidFill>
                  <a:schemeClr val="bg2"/>
                </a:solidFill>
                <a:latin typeface="Arial Narrow" pitchFamily="34" charset="0"/>
              </a:rPr>
              <a:t>2. </a:t>
            </a:r>
            <a:r>
              <a:rPr lang="en-US" sz="2800" b="1" dirty="0" smtClean="0">
                <a:solidFill>
                  <a:schemeClr val="bg2"/>
                </a:solidFill>
                <a:latin typeface="Arial Narrow" pitchFamily="34" charset="0"/>
              </a:rPr>
              <a:t>Developing</a:t>
            </a:r>
            <a:r>
              <a:rPr lang="en-US" sz="2800" dirty="0" smtClean="0">
                <a:solidFill>
                  <a:schemeClr val="bg2"/>
                </a:solidFill>
                <a:latin typeface="Arial Narrow" pitchFamily="34" charset="0"/>
              </a:rPr>
              <a:t> &amp; </a:t>
            </a:r>
            <a:r>
              <a:rPr lang="en-US" sz="2800" b="1" dirty="0" smtClean="0">
                <a:solidFill>
                  <a:schemeClr val="bg2"/>
                </a:solidFill>
                <a:latin typeface="Arial Narrow" pitchFamily="34" charset="0"/>
              </a:rPr>
              <a:t>using </a:t>
            </a:r>
            <a:r>
              <a:rPr lang="en-US" sz="2800" b="1" dirty="0">
                <a:solidFill>
                  <a:schemeClr val="bg2"/>
                </a:solidFill>
                <a:latin typeface="Arial Narrow" pitchFamily="34" charset="0"/>
              </a:rPr>
              <a:t>models</a:t>
            </a:r>
          </a:p>
          <a:p>
            <a:r>
              <a:rPr lang="en-US" sz="2800" dirty="0">
                <a:solidFill>
                  <a:srgbClr val="0070C0"/>
                </a:solidFill>
                <a:latin typeface="Arial Narrow" pitchFamily="34" charset="0"/>
              </a:rPr>
              <a:t>3. </a:t>
            </a:r>
            <a:r>
              <a:rPr lang="en-US" sz="2800" b="1" dirty="0">
                <a:solidFill>
                  <a:srgbClr val="0070C0"/>
                </a:solidFill>
                <a:latin typeface="Arial Narrow" pitchFamily="34" charset="0"/>
              </a:rPr>
              <a:t>Planning</a:t>
            </a:r>
            <a:r>
              <a:rPr lang="en-US" sz="2800" dirty="0">
                <a:solidFill>
                  <a:srgbClr val="0070C0"/>
                </a:solidFill>
                <a:latin typeface="Arial Narrow" pitchFamily="34" charset="0"/>
              </a:rPr>
              <a:t> </a:t>
            </a:r>
            <a:r>
              <a:rPr lang="en-US" sz="2800" dirty="0" smtClean="0">
                <a:solidFill>
                  <a:srgbClr val="0070C0"/>
                </a:solidFill>
                <a:latin typeface="Arial Narrow" pitchFamily="34" charset="0"/>
              </a:rPr>
              <a:t>&amp; </a:t>
            </a:r>
            <a:r>
              <a:rPr lang="en-US" sz="2800" b="1" dirty="0" smtClean="0">
                <a:solidFill>
                  <a:srgbClr val="0070C0"/>
                </a:solidFill>
                <a:latin typeface="Arial Narrow" pitchFamily="34" charset="0"/>
              </a:rPr>
              <a:t>carrying </a:t>
            </a:r>
            <a:r>
              <a:rPr lang="en-US" sz="2800" b="1" dirty="0">
                <a:solidFill>
                  <a:srgbClr val="0070C0"/>
                </a:solidFill>
                <a:latin typeface="Arial Narrow" pitchFamily="34" charset="0"/>
              </a:rPr>
              <a:t>out </a:t>
            </a:r>
            <a:r>
              <a:rPr lang="en-US" sz="2800" dirty="0">
                <a:solidFill>
                  <a:srgbClr val="0070C0"/>
                </a:solidFill>
                <a:latin typeface="Arial Narrow" pitchFamily="34" charset="0"/>
              </a:rPr>
              <a:t>investigations</a:t>
            </a:r>
          </a:p>
          <a:p>
            <a:r>
              <a:rPr lang="en-US" sz="2800" dirty="0">
                <a:solidFill>
                  <a:srgbClr val="0070C0"/>
                </a:solidFill>
                <a:latin typeface="Arial Narrow" pitchFamily="34" charset="0"/>
              </a:rPr>
              <a:t>4.</a:t>
            </a:r>
            <a:r>
              <a:rPr lang="en-US" sz="2800" b="1" dirty="0">
                <a:solidFill>
                  <a:srgbClr val="0070C0"/>
                </a:solidFill>
                <a:latin typeface="Arial Narrow" pitchFamily="34" charset="0"/>
              </a:rPr>
              <a:t> Analyzing </a:t>
            </a:r>
            <a:r>
              <a:rPr lang="en-US" sz="2800" dirty="0" smtClean="0">
                <a:solidFill>
                  <a:srgbClr val="0070C0"/>
                </a:solidFill>
                <a:latin typeface="Arial Narrow" pitchFamily="34" charset="0"/>
              </a:rPr>
              <a:t>&amp; </a:t>
            </a:r>
            <a:r>
              <a:rPr lang="en-US" sz="2800" b="1" dirty="0" smtClean="0">
                <a:solidFill>
                  <a:srgbClr val="0070C0"/>
                </a:solidFill>
                <a:latin typeface="Arial Narrow" pitchFamily="34" charset="0"/>
              </a:rPr>
              <a:t>interpreting </a:t>
            </a:r>
            <a:r>
              <a:rPr lang="en-US" sz="2800" dirty="0">
                <a:solidFill>
                  <a:srgbClr val="0070C0"/>
                </a:solidFill>
                <a:latin typeface="Arial Narrow" pitchFamily="34" charset="0"/>
              </a:rPr>
              <a:t>data</a:t>
            </a:r>
          </a:p>
          <a:p>
            <a:r>
              <a:rPr lang="en-US" sz="2800" dirty="0">
                <a:solidFill>
                  <a:srgbClr val="0070C0"/>
                </a:solidFill>
                <a:latin typeface="Arial Narrow" pitchFamily="34" charset="0"/>
              </a:rPr>
              <a:t>5</a:t>
            </a:r>
            <a:r>
              <a:rPr lang="en-US" sz="2800" b="1" dirty="0">
                <a:solidFill>
                  <a:srgbClr val="0070C0"/>
                </a:solidFill>
                <a:latin typeface="Arial Narrow" pitchFamily="34" charset="0"/>
              </a:rPr>
              <a:t>. Using mathematics </a:t>
            </a:r>
            <a:r>
              <a:rPr lang="en-US" sz="2800" dirty="0">
                <a:solidFill>
                  <a:srgbClr val="0070C0"/>
                </a:solidFill>
                <a:latin typeface="Arial Narrow" pitchFamily="34" charset="0"/>
              </a:rPr>
              <a:t>and computational thinking</a:t>
            </a:r>
          </a:p>
          <a:p>
            <a:r>
              <a:rPr lang="en-US" sz="2800" dirty="0">
                <a:solidFill>
                  <a:srgbClr val="0070C0"/>
                </a:solidFill>
                <a:latin typeface="Arial Narrow" pitchFamily="34" charset="0"/>
              </a:rPr>
              <a:t>6. </a:t>
            </a:r>
            <a:r>
              <a:rPr lang="en-US" sz="2800" b="1" dirty="0">
                <a:solidFill>
                  <a:srgbClr val="0070C0"/>
                </a:solidFill>
                <a:latin typeface="Arial Narrow" pitchFamily="34" charset="0"/>
              </a:rPr>
              <a:t>Constructing </a:t>
            </a:r>
            <a:r>
              <a:rPr lang="en-US" sz="2800" dirty="0">
                <a:solidFill>
                  <a:srgbClr val="0070C0"/>
                </a:solidFill>
                <a:latin typeface="Arial Narrow" pitchFamily="34" charset="0"/>
              </a:rPr>
              <a:t>explanations </a:t>
            </a:r>
            <a:r>
              <a:rPr lang="en-US" sz="2800" dirty="0" smtClean="0">
                <a:solidFill>
                  <a:srgbClr val="0070C0"/>
                </a:solidFill>
                <a:latin typeface="Arial Narrow" pitchFamily="34" charset="0"/>
              </a:rPr>
              <a:t>&amp; </a:t>
            </a:r>
            <a:r>
              <a:rPr lang="en-US" sz="2800" b="1" dirty="0" smtClean="0">
                <a:solidFill>
                  <a:srgbClr val="0070C0"/>
                </a:solidFill>
                <a:latin typeface="Arial Narrow" pitchFamily="34" charset="0"/>
              </a:rPr>
              <a:t>designing</a:t>
            </a:r>
            <a:endParaRPr lang="en-US" sz="2800" b="1" dirty="0">
              <a:solidFill>
                <a:srgbClr val="0070C0"/>
              </a:solidFill>
              <a:latin typeface="Arial Narrow" pitchFamily="34" charset="0"/>
            </a:endParaRPr>
          </a:p>
          <a:p>
            <a:r>
              <a:rPr lang="en-US" sz="2800" dirty="0">
                <a:solidFill>
                  <a:srgbClr val="0070C0"/>
                </a:solidFill>
                <a:latin typeface="Arial Narrow" pitchFamily="34" charset="0"/>
              </a:rPr>
              <a:t>solutions </a:t>
            </a:r>
          </a:p>
          <a:p>
            <a:r>
              <a:rPr lang="en-US" sz="2800" dirty="0" smtClean="0">
                <a:solidFill>
                  <a:srgbClr val="006600"/>
                </a:solidFill>
                <a:latin typeface="Arial Narrow" pitchFamily="34" charset="0"/>
              </a:rPr>
              <a:t>7</a:t>
            </a:r>
            <a:r>
              <a:rPr lang="en-US" sz="2800" dirty="0">
                <a:solidFill>
                  <a:srgbClr val="006600"/>
                </a:solidFill>
                <a:latin typeface="Arial Narrow" pitchFamily="34" charset="0"/>
              </a:rPr>
              <a:t>. </a:t>
            </a:r>
            <a:r>
              <a:rPr lang="en-US" sz="2800" b="1" dirty="0">
                <a:solidFill>
                  <a:srgbClr val="006600"/>
                </a:solidFill>
                <a:latin typeface="Arial Narrow" pitchFamily="34" charset="0"/>
              </a:rPr>
              <a:t>Engaging </a:t>
            </a:r>
            <a:r>
              <a:rPr lang="en-US" sz="2800" dirty="0">
                <a:solidFill>
                  <a:srgbClr val="006600"/>
                </a:solidFill>
                <a:latin typeface="Arial Narrow" pitchFamily="34" charset="0"/>
              </a:rPr>
              <a:t>in argument from evidence</a:t>
            </a:r>
          </a:p>
          <a:p>
            <a:r>
              <a:rPr lang="en-US" sz="2800" dirty="0">
                <a:solidFill>
                  <a:srgbClr val="006600"/>
                </a:solidFill>
                <a:latin typeface="Arial Narrow" pitchFamily="34" charset="0"/>
              </a:rPr>
              <a:t>8</a:t>
            </a:r>
            <a:r>
              <a:rPr lang="en-US" sz="2800" b="1" dirty="0">
                <a:solidFill>
                  <a:srgbClr val="006600"/>
                </a:solidFill>
                <a:latin typeface="Arial Narrow" pitchFamily="34" charset="0"/>
              </a:rPr>
              <a:t>. Obtaining, evaluating</a:t>
            </a:r>
            <a:r>
              <a:rPr lang="en-US" sz="2800" dirty="0">
                <a:solidFill>
                  <a:srgbClr val="006600"/>
                </a:solidFill>
                <a:latin typeface="Arial Narrow" pitchFamily="34" charset="0"/>
              </a:rPr>
              <a:t>, </a:t>
            </a:r>
            <a:r>
              <a:rPr lang="en-US" sz="2800" dirty="0" smtClean="0">
                <a:solidFill>
                  <a:srgbClr val="006600"/>
                </a:solidFill>
                <a:latin typeface="Arial Narrow" pitchFamily="34" charset="0"/>
              </a:rPr>
              <a:t>&amp; </a:t>
            </a:r>
            <a:r>
              <a:rPr lang="en-US" sz="2800" b="1" dirty="0" smtClean="0">
                <a:solidFill>
                  <a:srgbClr val="006600"/>
                </a:solidFill>
                <a:latin typeface="Arial Narrow" pitchFamily="34" charset="0"/>
              </a:rPr>
              <a:t>communicating </a:t>
            </a:r>
            <a:r>
              <a:rPr lang="en-US" sz="2800" dirty="0">
                <a:solidFill>
                  <a:srgbClr val="006600"/>
                </a:solidFill>
                <a:latin typeface="Arial Narrow" pitchFamily="34" charset="0"/>
              </a:rPr>
              <a:t>information</a:t>
            </a:r>
          </a:p>
        </p:txBody>
      </p:sp>
      <p:sp>
        <p:nvSpPr>
          <p:cNvPr id="8" name="TextBox 7"/>
          <p:cNvSpPr txBox="1"/>
          <p:nvPr/>
        </p:nvSpPr>
        <p:spPr>
          <a:xfrm>
            <a:off x="381000" y="228600"/>
            <a:ext cx="7239000" cy="1077218"/>
          </a:xfrm>
          <a:prstGeom prst="rect">
            <a:avLst/>
          </a:prstGeom>
          <a:noFill/>
        </p:spPr>
        <p:txBody>
          <a:bodyPr wrap="square" rtlCol="0">
            <a:spAutoFit/>
          </a:bodyPr>
          <a:lstStyle/>
          <a:p>
            <a:pPr algn="ctr"/>
            <a:r>
              <a:rPr lang="en-US" sz="3200" b="1" dirty="0" smtClean="0">
                <a:solidFill>
                  <a:srgbClr val="FF0000"/>
                </a:solidFill>
              </a:rPr>
              <a:t>The NGSS’s Framework of </a:t>
            </a:r>
          </a:p>
          <a:p>
            <a:pPr algn="ctr"/>
            <a:r>
              <a:rPr lang="en-US" sz="3200" b="1" dirty="0" smtClean="0">
                <a:solidFill>
                  <a:srgbClr val="FF0000"/>
                </a:solidFill>
              </a:rPr>
              <a:t>Scientific and Engineering Practices </a:t>
            </a:r>
            <a:endParaRPr lang="en-US" sz="3200" b="1" dirty="0">
              <a:solidFill>
                <a:srgbClr val="FF0000"/>
              </a:solidFill>
            </a:endParaRPr>
          </a:p>
        </p:txBody>
      </p:sp>
    </p:spTree>
    <p:extLst>
      <p:ext uri="{BB962C8B-B14F-4D97-AF65-F5344CB8AC3E}">
        <p14:creationId xmlns:p14="http://schemas.microsoft.com/office/powerpoint/2010/main" val="628007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6678" y="304800"/>
            <a:ext cx="5069208" cy="3170099"/>
          </a:xfrm>
          <a:prstGeom prst="rect">
            <a:avLst/>
          </a:prstGeom>
          <a:noFill/>
        </p:spPr>
        <p:txBody>
          <a:bodyPr wrap="none" rtlCol="0">
            <a:spAutoFit/>
          </a:bodyPr>
          <a:lstStyle/>
          <a:p>
            <a:r>
              <a:rPr lang="en-US" sz="4000" b="1" dirty="0" smtClean="0">
                <a:solidFill>
                  <a:schemeClr val="tx2">
                    <a:lumMod val="50000"/>
                  </a:schemeClr>
                </a:solidFill>
              </a:rPr>
              <a:t>Let’s Do!</a:t>
            </a:r>
          </a:p>
          <a:p>
            <a:endParaRPr lang="en-US" sz="4000" b="1" dirty="0">
              <a:solidFill>
                <a:schemeClr val="tx2">
                  <a:lumMod val="50000"/>
                </a:schemeClr>
              </a:solidFill>
            </a:endParaRPr>
          </a:p>
          <a:p>
            <a:r>
              <a:rPr lang="en-US" sz="4000" b="1" dirty="0" smtClean="0">
                <a:solidFill>
                  <a:schemeClr val="tx2">
                    <a:lumMod val="50000"/>
                  </a:schemeClr>
                </a:solidFill>
              </a:rPr>
              <a:t>Let’s Measure!</a:t>
            </a:r>
          </a:p>
          <a:p>
            <a:endParaRPr lang="en-US" sz="4000" b="1" dirty="0" smtClean="0">
              <a:solidFill>
                <a:schemeClr val="tx2">
                  <a:lumMod val="50000"/>
                </a:schemeClr>
              </a:solidFill>
            </a:endParaRPr>
          </a:p>
          <a:p>
            <a:r>
              <a:rPr lang="en-US" sz="4000" b="1" dirty="0" smtClean="0">
                <a:solidFill>
                  <a:schemeClr val="tx2">
                    <a:lumMod val="50000"/>
                  </a:schemeClr>
                </a:solidFill>
              </a:rPr>
              <a:t>Let’s Communicate!</a:t>
            </a:r>
            <a:endParaRPr lang="en-US" sz="4000" b="1" dirty="0">
              <a:solidFill>
                <a:schemeClr val="tx2">
                  <a:lumMod val="50000"/>
                </a:schemeClr>
              </a:solidFill>
            </a:endParaRPr>
          </a:p>
        </p:txBody>
      </p:sp>
      <p:sp>
        <p:nvSpPr>
          <p:cNvPr id="3" name="TextBox 2"/>
          <p:cNvSpPr txBox="1"/>
          <p:nvPr/>
        </p:nvSpPr>
        <p:spPr>
          <a:xfrm>
            <a:off x="175967" y="3733800"/>
            <a:ext cx="8690199" cy="1077218"/>
          </a:xfrm>
          <a:prstGeom prst="rect">
            <a:avLst/>
          </a:prstGeom>
          <a:noFill/>
        </p:spPr>
        <p:txBody>
          <a:bodyPr wrap="none" rtlCol="0">
            <a:spAutoFit/>
          </a:bodyPr>
          <a:lstStyle/>
          <a:p>
            <a:r>
              <a:rPr lang="en-US" sz="3200" b="1" dirty="0" smtClean="0">
                <a:solidFill>
                  <a:srgbClr val="006600"/>
                </a:solidFill>
              </a:rPr>
              <a:t>Tell your neighbor about one measurement </a:t>
            </a:r>
          </a:p>
          <a:p>
            <a:r>
              <a:rPr lang="en-US" sz="3200" b="1" dirty="0" smtClean="0">
                <a:solidFill>
                  <a:srgbClr val="006600"/>
                </a:solidFill>
              </a:rPr>
              <a:t>you have made today… (2 minutes!)</a:t>
            </a:r>
            <a:endParaRPr lang="en-US" sz="3200" b="1" dirty="0">
              <a:solidFill>
                <a:srgbClr val="006600"/>
              </a:solidFill>
            </a:endParaRPr>
          </a:p>
        </p:txBody>
      </p:sp>
      <p:sp>
        <p:nvSpPr>
          <p:cNvPr id="4" name="TextBox 3"/>
          <p:cNvSpPr txBox="1"/>
          <p:nvPr/>
        </p:nvSpPr>
        <p:spPr>
          <a:xfrm>
            <a:off x="805144" y="5010479"/>
            <a:ext cx="7431843" cy="1200329"/>
          </a:xfrm>
          <a:prstGeom prst="rect">
            <a:avLst/>
          </a:prstGeom>
          <a:noFill/>
        </p:spPr>
        <p:txBody>
          <a:bodyPr wrap="none" rtlCol="0">
            <a:spAutoFit/>
          </a:bodyPr>
          <a:lstStyle/>
          <a:p>
            <a:r>
              <a:rPr lang="en-US" b="1" dirty="0" smtClean="0">
                <a:solidFill>
                  <a:srgbClr val="C00000"/>
                </a:solidFill>
              </a:rPr>
              <a:t>Was it Quantitative?   		Did you LEARN?  </a:t>
            </a:r>
          </a:p>
          <a:p>
            <a:pPr algn="ctr"/>
            <a:r>
              <a:rPr lang="en-US" b="1" dirty="0" smtClean="0">
                <a:solidFill>
                  <a:srgbClr val="C00000"/>
                </a:solidFill>
              </a:rPr>
              <a:t>Did you enjoy DOING it?		</a:t>
            </a:r>
          </a:p>
          <a:p>
            <a:pPr algn="ctr"/>
            <a:r>
              <a:rPr lang="en-US" b="1" dirty="0" smtClean="0">
                <a:solidFill>
                  <a:srgbClr val="C00000"/>
                </a:solidFill>
              </a:rPr>
              <a:t>Does this happen in your classroom?</a:t>
            </a:r>
            <a:endParaRPr lang="en-US" b="1" dirty="0">
              <a:solidFill>
                <a:srgbClr val="C00000"/>
              </a:solidFill>
            </a:endParaRPr>
          </a:p>
        </p:txBody>
      </p:sp>
    </p:spTree>
    <p:extLst>
      <p:ext uri="{BB962C8B-B14F-4D97-AF65-F5344CB8AC3E}">
        <p14:creationId xmlns:p14="http://schemas.microsoft.com/office/powerpoint/2010/main" val="2821410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87" y="1347787"/>
            <a:ext cx="9039225" cy="4162425"/>
          </a:xfrm>
          <a:prstGeom prst="rect">
            <a:avLst/>
          </a:prstGeom>
        </p:spPr>
      </p:pic>
      <p:sp>
        <p:nvSpPr>
          <p:cNvPr id="3" name="TextBox 2"/>
          <p:cNvSpPr txBox="1"/>
          <p:nvPr/>
        </p:nvSpPr>
        <p:spPr>
          <a:xfrm>
            <a:off x="351131" y="317212"/>
            <a:ext cx="8441735" cy="584775"/>
          </a:xfrm>
          <a:prstGeom prst="rect">
            <a:avLst/>
          </a:prstGeom>
          <a:noFill/>
        </p:spPr>
        <p:txBody>
          <a:bodyPr wrap="none" rtlCol="0">
            <a:spAutoFit/>
          </a:bodyPr>
          <a:lstStyle/>
          <a:p>
            <a:r>
              <a:rPr lang="en-US" sz="3200" b="1" dirty="0" smtClean="0">
                <a:solidFill>
                  <a:srgbClr val="006600"/>
                </a:solidFill>
              </a:rPr>
              <a:t>BIOLOGY: Themes and story development</a:t>
            </a:r>
            <a:endParaRPr lang="en-US" sz="3200" b="1" dirty="0">
              <a:solidFill>
                <a:srgbClr val="006600"/>
              </a:solidFill>
            </a:endParaRPr>
          </a:p>
        </p:txBody>
      </p:sp>
      <p:sp>
        <p:nvSpPr>
          <p:cNvPr id="4" name="TextBox 3"/>
          <p:cNvSpPr txBox="1"/>
          <p:nvPr/>
        </p:nvSpPr>
        <p:spPr>
          <a:xfrm>
            <a:off x="432178" y="5680501"/>
            <a:ext cx="8279639" cy="830997"/>
          </a:xfrm>
          <a:prstGeom prst="rect">
            <a:avLst/>
          </a:prstGeom>
          <a:noFill/>
        </p:spPr>
        <p:txBody>
          <a:bodyPr wrap="none" rtlCol="0">
            <a:spAutoFit/>
          </a:bodyPr>
          <a:lstStyle/>
          <a:p>
            <a:pPr algn="ctr"/>
            <a:r>
              <a:rPr lang="en-US" dirty="0" smtClean="0">
                <a:solidFill>
                  <a:srgbClr val="006600"/>
                </a:solidFill>
              </a:rPr>
              <a:t>See </a:t>
            </a:r>
            <a:r>
              <a:rPr lang="en-US" b="1" dirty="0" smtClean="0">
                <a:solidFill>
                  <a:srgbClr val="006600"/>
                </a:solidFill>
              </a:rPr>
              <a:t>NISMEC website  </a:t>
            </a:r>
            <a:r>
              <a:rPr lang="en-US" dirty="0" smtClean="0">
                <a:solidFill>
                  <a:srgbClr val="006600"/>
                </a:solidFill>
              </a:rPr>
              <a:t>for teachers’ guides to the 9 UNITS:</a:t>
            </a:r>
          </a:p>
          <a:p>
            <a:pPr algn="ctr"/>
            <a:r>
              <a:rPr lang="en-US" dirty="0" smtClean="0">
                <a:solidFill>
                  <a:srgbClr val="006600"/>
                </a:solidFill>
              </a:rPr>
              <a:t>nd.edu</a:t>
            </a:r>
            <a:r>
              <a:rPr lang="en-US" dirty="0">
                <a:solidFill>
                  <a:srgbClr val="006600"/>
                </a:solidFill>
              </a:rPr>
              <a:t>/~</a:t>
            </a:r>
            <a:r>
              <a:rPr lang="en-US" dirty="0" err="1" smtClean="0">
                <a:solidFill>
                  <a:srgbClr val="006600"/>
                </a:solidFill>
              </a:rPr>
              <a:t>nismec</a:t>
            </a:r>
            <a:r>
              <a:rPr lang="en-US" dirty="0" smtClean="0">
                <a:solidFill>
                  <a:srgbClr val="006600"/>
                </a:solidFill>
              </a:rPr>
              <a:t>/nismec11.htm </a:t>
            </a:r>
            <a:endParaRPr lang="en-US" dirty="0">
              <a:solidFill>
                <a:srgbClr val="006600"/>
              </a:solidFill>
            </a:endParaRPr>
          </a:p>
        </p:txBody>
      </p:sp>
    </p:spTree>
    <p:extLst>
      <p:ext uri="{BB962C8B-B14F-4D97-AF65-F5344CB8AC3E}">
        <p14:creationId xmlns:p14="http://schemas.microsoft.com/office/powerpoint/2010/main" val="1399099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4239" y="152400"/>
            <a:ext cx="6131037" cy="461665"/>
          </a:xfrm>
          <a:prstGeom prst="rect">
            <a:avLst/>
          </a:prstGeom>
          <a:noFill/>
        </p:spPr>
        <p:txBody>
          <a:bodyPr wrap="none" rtlCol="0">
            <a:spAutoFit/>
          </a:bodyPr>
          <a:lstStyle/>
          <a:p>
            <a:r>
              <a:rPr lang="en-US" b="1" dirty="0" smtClean="0">
                <a:solidFill>
                  <a:srgbClr val="006600"/>
                </a:solidFill>
              </a:rPr>
              <a:t>Other NISMEC Summer 2013 Workshops</a:t>
            </a:r>
            <a:endParaRPr lang="en-US" b="1" dirty="0">
              <a:solidFill>
                <a:srgbClr val="006600"/>
              </a:solidFill>
            </a:endParaRPr>
          </a:p>
        </p:txBody>
      </p:sp>
      <p:sp>
        <p:nvSpPr>
          <p:cNvPr id="5" name="Rectangle 1"/>
          <p:cNvSpPr>
            <a:spLocks noChangeArrowheads="1"/>
          </p:cNvSpPr>
          <p:nvPr/>
        </p:nvSpPr>
        <p:spPr bwMode="auto">
          <a:xfrm>
            <a:off x="1279525" y="3390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234114" y="909791"/>
            <a:ext cx="3603872" cy="461665"/>
          </a:xfrm>
          <a:prstGeom prst="rect">
            <a:avLst/>
          </a:prstGeom>
          <a:noFill/>
        </p:spPr>
        <p:txBody>
          <a:bodyPr wrap="none" rtlCol="0">
            <a:spAutoFit/>
          </a:bodyPr>
          <a:lstStyle/>
          <a:p>
            <a:r>
              <a:rPr lang="en-US" b="1" dirty="0" smtClean="0">
                <a:solidFill>
                  <a:srgbClr val="C00000"/>
                </a:solidFill>
              </a:rPr>
              <a:t>Middle-school teachers</a:t>
            </a:r>
            <a:endParaRPr lang="en-US" b="1" dirty="0">
              <a:solidFill>
                <a:srgbClr val="C00000"/>
              </a:solidFill>
            </a:endParaRPr>
          </a:p>
        </p:txBody>
      </p:sp>
      <p:sp>
        <p:nvSpPr>
          <p:cNvPr id="7" name="TextBox 6"/>
          <p:cNvSpPr txBox="1"/>
          <p:nvPr/>
        </p:nvSpPr>
        <p:spPr>
          <a:xfrm>
            <a:off x="215982" y="1375911"/>
            <a:ext cx="8302273" cy="1631216"/>
          </a:xfrm>
          <a:prstGeom prst="rect">
            <a:avLst/>
          </a:prstGeom>
          <a:noFill/>
        </p:spPr>
        <p:txBody>
          <a:bodyPr wrap="none" rtlCol="0">
            <a:spAutoFit/>
          </a:bodyPr>
          <a:lstStyle/>
          <a:p>
            <a:r>
              <a:rPr lang="en-US" sz="2000" dirty="0" smtClean="0">
                <a:solidFill>
                  <a:srgbClr val="006600"/>
                </a:solidFill>
              </a:rPr>
              <a:t>At Notre Dame: </a:t>
            </a:r>
            <a:r>
              <a:rPr lang="en-US" sz="2000" dirty="0" err="1">
                <a:solidFill>
                  <a:srgbClr val="006600"/>
                </a:solidFill>
              </a:rPr>
              <a:t>Serenevy</a:t>
            </a:r>
            <a:r>
              <a:rPr lang="en-US" sz="2000" dirty="0">
                <a:solidFill>
                  <a:srgbClr val="006600"/>
                </a:solidFill>
              </a:rPr>
              <a:t>, </a:t>
            </a:r>
            <a:r>
              <a:rPr lang="en-US" sz="2000" dirty="0" err="1">
                <a:solidFill>
                  <a:srgbClr val="006600"/>
                </a:solidFill>
              </a:rPr>
              <a:t>Kurowski</a:t>
            </a:r>
            <a:r>
              <a:rPr lang="en-US" sz="2000" dirty="0">
                <a:solidFill>
                  <a:srgbClr val="006600"/>
                </a:solidFill>
              </a:rPr>
              <a:t>, </a:t>
            </a:r>
            <a:r>
              <a:rPr lang="en-US" sz="2000" dirty="0" smtClean="0">
                <a:solidFill>
                  <a:srgbClr val="006600"/>
                </a:solidFill>
              </a:rPr>
              <a:t>others</a:t>
            </a:r>
            <a:endParaRPr lang="en-US" sz="2000" dirty="0">
              <a:solidFill>
                <a:srgbClr val="006600"/>
              </a:solidFill>
            </a:endParaRPr>
          </a:p>
          <a:p>
            <a:r>
              <a:rPr lang="en-US" sz="2000" dirty="0" smtClean="0">
                <a:solidFill>
                  <a:schemeClr val="bg1">
                    <a:lumMod val="75000"/>
                  </a:schemeClr>
                </a:solidFill>
              </a:rPr>
              <a:t>Science and Math 		5/6</a:t>
            </a:r>
            <a:r>
              <a:rPr lang="en-US" sz="2000" baseline="30000" dirty="0" smtClean="0">
                <a:solidFill>
                  <a:schemeClr val="bg1">
                    <a:lumMod val="75000"/>
                  </a:schemeClr>
                </a:solidFill>
              </a:rPr>
              <a:t>th</a:t>
            </a:r>
            <a:r>
              <a:rPr lang="en-US" sz="2000" dirty="0" smtClean="0">
                <a:solidFill>
                  <a:schemeClr val="bg1">
                    <a:lumMod val="75000"/>
                  </a:schemeClr>
                </a:solidFill>
              </a:rPr>
              <a:t> grades   	17-28 June – 2 weeks </a:t>
            </a:r>
          </a:p>
          <a:p>
            <a:r>
              <a:rPr lang="en-US" sz="2000" dirty="0" smtClean="0">
                <a:solidFill>
                  <a:schemeClr val="bg1">
                    <a:lumMod val="75000"/>
                  </a:schemeClr>
                </a:solidFill>
              </a:rPr>
              <a:t>  </a:t>
            </a:r>
          </a:p>
          <a:p>
            <a:r>
              <a:rPr lang="en-US" sz="2000" dirty="0" smtClean="0">
                <a:solidFill>
                  <a:srgbClr val="006600"/>
                </a:solidFill>
              </a:rPr>
              <a:t>At IUSB (and at sites): Terri Hebert</a:t>
            </a:r>
          </a:p>
          <a:p>
            <a:r>
              <a:rPr lang="en-US" sz="2000" dirty="0" smtClean="0">
                <a:solidFill>
                  <a:schemeClr val="bg1">
                    <a:lumMod val="75000"/>
                  </a:schemeClr>
                </a:solidFill>
              </a:rPr>
              <a:t>Environmental Explorations	4/8</a:t>
            </a:r>
            <a:r>
              <a:rPr lang="en-US" sz="2000" baseline="30000" dirty="0" smtClean="0">
                <a:solidFill>
                  <a:schemeClr val="bg1">
                    <a:lumMod val="75000"/>
                  </a:schemeClr>
                </a:solidFill>
              </a:rPr>
              <a:t>th</a:t>
            </a:r>
            <a:r>
              <a:rPr lang="en-US" sz="2000" dirty="0" smtClean="0">
                <a:solidFill>
                  <a:schemeClr val="bg1">
                    <a:lumMod val="75000"/>
                  </a:schemeClr>
                </a:solidFill>
              </a:rPr>
              <a:t> grades	15 – 19 July – 1 week</a:t>
            </a:r>
            <a:endParaRPr lang="en-US" sz="2000" dirty="0">
              <a:solidFill>
                <a:schemeClr val="bg1">
                  <a:lumMod val="75000"/>
                </a:schemeClr>
              </a:solidFill>
            </a:endParaRPr>
          </a:p>
        </p:txBody>
      </p:sp>
      <p:sp>
        <p:nvSpPr>
          <p:cNvPr id="8" name="TextBox 7"/>
          <p:cNvSpPr txBox="1"/>
          <p:nvPr/>
        </p:nvSpPr>
        <p:spPr>
          <a:xfrm>
            <a:off x="245961" y="3276600"/>
            <a:ext cx="3600666" cy="461665"/>
          </a:xfrm>
          <a:prstGeom prst="rect">
            <a:avLst/>
          </a:prstGeom>
          <a:noFill/>
        </p:spPr>
        <p:txBody>
          <a:bodyPr wrap="none" rtlCol="0">
            <a:spAutoFit/>
          </a:bodyPr>
          <a:lstStyle/>
          <a:p>
            <a:r>
              <a:rPr lang="en-US" b="1" dirty="0" smtClean="0">
                <a:solidFill>
                  <a:srgbClr val="C00000"/>
                </a:solidFill>
              </a:rPr>
              <a:t>Middle school students</a:t>
            </a:r>
            <a:endParaRPr lang="en-US" b="1" dirty="0">
              <a:solidFill>
                <a:srgbClr val="C00000"/>
              </a:solidFill>
            </a:endParaRPr>
          </a:p>
        </p:txBody>
      </p:sp>
      <p:sp>
        <p:nvSpPr>
          <p:cNvPr id="9" name="TextBox 8"/>
          <p:cNvSpPr txBox="1"/>
          <p:nvPr/>
        </p:nvSpPr>
        <p:spPr>
          <a:xfrm>
            <a:off x="231035" y="3760261"/>
            <a:ext cx="8584401" cy="1631216"/>
          </a:xfrm>
          <a:prstGeom prst="rect">
            <a:avLst/>
          </a:prstGeom>
          <a:noFill/>
        </p:spPr>
        <p:txBody>
          <a:bodyPr wrap="none" rtlCol="0">
            <a:spAutoFit/>
          </a:bodyPr>
          <a:lstStyle/>
          <a:p>
            <a:r>
              <a:rPr lang="en-US" sz="2000" dirty="0" smtClean="0">
                <a:solidFill>
                  <a:srgbClr val="006600"/>
                </a:solidFill>
              </a:rPr>
              <a:t>At Notre Dame:  </a:t>
            </a:r>
            <a:r>
              <a:rPr lang="en-US" sz="2000" b="1" dirty="0" smtClean="0">
                <a:solidFill>
                  <a:schemeClr val="bg1">
                    <a:lumMod val="75000"/>
                  </a:schemeClr>
                </a:solidFill>
              </a:rPr>
              <a:t>S</a:t>
            </a:r>
            <a:r>
              <a:rPr lang="en-US" sz="2000" dirty="0" smtClean="0">
                <a:solidFill>
                  <a:srgbClr val="006600"/>
                </a:solidFill>
              </a:rPr>
              <a:t>ensing </a:t>
            </a:r>
            <a:r>
              <a:rPr lang="en-US" sz="2000" b="1" dirty="0" smtClean="0">
                <a:solidFill>
                  <a:schemeClr val="bg1">
                    <a:lumMod val="75000"/>
                  </a:schemeClr>
                </a:solidFill>
              </a:rPr>
              <a:t>O</a:t>
            </a:r>
            <a:r>
              <a:rPr lang="en-US" sz="2000" dirty="0" smtClean="0">
                <a:solidFill>
                  <a:srgbClr val="006600"/>
                </a:solidFill>
              </a:rPr>
              <a:t>ur </a:t>
            </a:r>
            <a:r>
              <a:rPr lang="en-US" sz="2000" b="1" dirty="0" smtClean="0">
                <a:solidFill>
                  <a:schemeClr val="bg1">
                    <a:lumMod val="75000"/>
                  </a:schemeClr>
                </a:solidFill>
              </a:rPr>
              <a:t>W</a:t>
            </a:r>
            <a:r>
              <a:rPr lang="en-US" sz="2000" dirty="0" smtClean="0">
                <a:solidFill>
                  <a:srgbClr val="006600"/>
                </a:solidFill>
              </a:rPr>
              <a:t>orld – </a:t>
            </a:r>
            <a:r>
              <a:rPr lang="en-US" sz="2000" dirty="0" err="1" smtClean="0">
                <a:solidFill>
                  <a:srgbClr val="006600"/>
                </a:solidFill>
              </a:rPr>
              <a:t>Loughran</a:t>
            </a:r>
            <a:r>
              <a:rPr lang="en-US" sz="2000" dirty="0" smtClean="0">
                <a:solidFill>
                  <a:srgbClr val="006600"/>
                </a:solidFill>
              </a:rPr>
              <a:t> and others (each 1 week)</a:t>
            </a:r>
          </a:p>
          <a:p>
            <a:r>
              <a:rPr lang="en-US" sz="2000" b="1" dirty="0" smtClean="0">
                <a:solidFill>
                  <a:schemeClr val="bg1">
                    <a:lumMod val="75000"/>
                  </a:schemeClr>
                </a:solidFill>
              </a:rPr>
              <a:t>SOW</a:t>
            </a:r>
            <a:r>
              <a:rPr lang="en-US" sz="2000" dirty="0" smtClean="0">
                <a:solidFill>
                  <a:schemeClr val="bg1">
                    <a:lumMod val="75000"/>
                  </a:schemeClr>
                </a:solidFill>
              </a:rPr>
              <a:t>: Measuring the Cosmos - here and everywhere   8-12  &amp; 15-19 July</a:t>
            </a:r>
          </a:p>
          <a:p>
            <a:endParaRPr lang="en-US" sz="2000" dirty="0">
              <a:solidFill>
                <a:schemeClr val="bg1">
                  <a:lumMod val="75000"/>
                </a:schemeClr>
              </a:solidFill>
            </a:endParaRPr>
          </a:p>
          <a:p>
            <a:r>
              <a:rPr lang="en-US" sz="2000" dirty="0" smtClean="0">
                <a:solidFill>
                  <a:srgbClr val="006600"/>
                </a:solidFill>
              </a:rPr>
              <a:t>At SBCSC – Three  one-week science &amp; math workshops</a:t>
            </a:r>
          </a:p>
          <a:p>
            <a:r>
              <a:rPr lang="en-US" sz="2000" dirty="0" smtClean="0">
                <a:solidFill>
                  <a:schemeClr val="bg1">
                    <a:lumMod val="75000"/>
                  </a:schemeClr>
                </a:solidFill>
              </a:rPr>
              <a:t>One each in June, July, August – dates/places to be determined</a:t>
            </a:r>
            <a:endParaRPr lang="en-US" sz="2000" dirty="0">
              <a:solidFill>
                <a:schemeClr val="bg1">
                  <a:lumMod val="75000"/>
                </a:schemeClr>
              </a:solidFill>
            </a:endParaRPr>
          </a:p>
        </p:txBody>
      </p:sp>
      <p:sp>
        <p:nvSpPr>
          <p:cNvPr id="10" name="TextBox 9"/>
          <p:cNvSpPr txBox="1"/>
          <p:nvPr/>
        </p:nvSpPr>
        <p:spPr>
          <a:xfrm>
            <a:off x="457200" y="5943600"/>
            <a:ext cx="8523487" cy="461665"/>
          </a:xfrm>
          <a:prstGeom prst="rect">
            <a:avLst/>
          </a:prstGeom>
          <a:noFill/>
        </p:spPr>
        <p:txBody>
          <a:bodyPr wrap="none" rtlCol="0">
            <a:spAutoFit/>
          </a:bodyPr>
          <a:lstStyle/>
          <a:p>
            <a:r>
              <a:rPr lang="en-US" b="1" dirty="0" smtClean="0">
                <a:solidFill>
                  <a:srgbClr val="C00000"/>
                </a:solidFill>
              </a:rPr>
              <a:t>Applications, more information at the NISMEC website….</a:t>
            </a:r>
            <a:endParaRPr lang="en-US" b="1" dirty="0">
              <a:solidFill>
                <a:srgbClr val="C00000"/>
              </a:solidFill>
            </a:endParaRPr>
          </a:p>
        </p:txBody>
      </p:sp>
    </p:spTree>
    <p:extLst>
      <p:ext uri="{BB962C8B-B14F-4D97-AF65-F5344CB8AC3E}">
        <p14:creationId xmlns:p14="http://schemas.microsoft.com/office/powerpoint/2010/main" val="670574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2"/>
          <p:cNvSpPr>
            <a:spLocks noGrp="1"/>
          </p:cNvSpPr>
          <p:nvPr>
            <p:ph idx="1"/>
          </p:nvPr>
        </p:nvSpPr>
        <p:spPr>
          <a:xfrm>
            <a:off x="381000" y="152400"/>
            <a:ext cx="8229600" cy="1981200"/>
          </a:xfrm>
        </p:spPr>
        <p:txBody>
          <a:bodyPr/>
          <a:lstStyle/>
          <a:p>
            <a:pPr algn="ctr">
              <a:buFontTx/>
              <a:buNone/>
            </a:pPr>
            <a:r>
              <a:rPr lang="en-US" b="1" dirty="0" smtClean="0">
                <a:solidFill>
                  <a:srgbClr val="C00000"/>
                </a:solidFill>
                <a:latin typeface="Comic Sans MS" pitchFamily="66" charset="0"/>
              </a:rPr>
              <a:t>Inquiring minds </a:t>
            </a:r>
            <a:r>
              <a:rPr lang="en-US" b="1" dirty="0" smtClean="0">
                <a:solidFill>
                  <a:srgbClr val="C00000"/>
                </a:solidFill>
                <a:latin typeface="Comic Sans MS" pitchFamily="66" charset="0"/>
              </a:rPr>
              <a:t>want </a:t>
            </a:r>
            <a:r>
              <a:rPr lang="en-US" b="1" dirty="0" smtClean="0">
                <a:solidFill>
                  <a:srgbClr val="C00000"/>
                </a:solidFill>
                <a:latin typeface="Comic Sans MS" pitchFamily="66" charset="0"/>
              </a:rPr>
              <a:t>to know </a:t>
            </a:r>
            <a:endParaRPr lang="en-US" b="1" dirty="0" smtClean="0">
              <a:solidFill>
                <a:srgbClr val="C00000"/>
              </a:solidFill>
              <a:latin typeface="Comic Sans MS" pitchFamily="66" charset="0"/>
            </a:endParaRPr>
          </a:p>
          <a:p>
            <a:pPr algn="ctr">
              <a:buFontTx/>
              <a:buNone/>
            </a:pPr>
            <a:r>
              <a:rPr lang="en-US" b="1" i="1" dirty="0" smtClean="0">
                <a:solidFill>
                  <a:srgbClr val="C00000"/>
                </a:solidFill>
                <a:latin typeface="Comic Sans MS" pitchFamily="66" charset="0"/>
              </a:rPr>
              <a:t>different </a:t>
            </a:r>
            <a:r>
              <a:rPr lang="en-US" b="1" i="1" dirty="0" smtClean="0">
                <a:solidFill>
                  <a:srgbClr val="C00000"/>
                </a:solidFill>
                <a:latin typeface="Comic Sans MS" pitchFamily="66" charset="0"/>
              </a:rPr>
              <a:t>answers </a:t>
            </a:r>
            <a:r>
              <a:rPr lang="en-US" b="1" dirty="0" smtClean="0">
                <a:solidFill>
                  <a:srgbClr val="C00000"/>
                </a:solidFill>
                <a:latin typeface="Comic Sans MS" pitchFamily="66" charset="0"/>
              </a:rPr>
              <a:t>to the same </a:t>
            </a:r>
            <a:r>
              <a:rPr lang="en-US" b="1" dirty="0" smtClean="0">
                <a:solidFill>
                  <a:srgbClr val="C00000"/>
                </a:solidFill>
                <a:latin typeface="Comic Sans MS" pitchFamily="66" charset="0"/>
              </a:rPr>
              <a:t>question:</a:t>
            </a:r>
          </a:p>
          <a:p>
            <a:pPr algn="ctr">
              <a:buFontTx/>
              <a:buNone/>
            </a:pPr>
            <a:r>
              <a:rPr lang="en-US" b="1" dirty="0" smtClean="0">
                <a:solidFill>
                  <a:schemeClr val="accent3">
                    <a:lumMod val="50000"/>
                  </a:schemeClr>
                </a:solidFill>
                <a:latin typeface="Comic Sans MS" pitchFamily="66" charset="0"/>
              </a:rPr>
              <a:t>In </a:t>
            </a:r>
            <a:r>
              <a:rPr lang="en-US" b="1" dirty="0" smtClean="0">
                <a:solidFill>
                  <a:schemeClr val="accent3">
                    <a:lumMod val="50000"/>
                  </a:schemeClr>
                </a:solidFill>
                <a:latin typeface="Comic Sans MS" pitchFamily="66" charset="0"/>
              </a:rPr>
              <a:t>Science, </a:t>
            </a:r>
            <a:r>
              <a:rPr lang="en-US" b="1" dirty="0" smtClean="0">
                <a:solidFill>
                  <a:schemeClr val="accent3">
                    <a:lumMod val="50000"/>
                  </a:schemeClr>
                </a:solidFill>
                <a:latin typeface="Comic Sans MS" pitchFamily="66" charset="0"/>
              </a:rPr>
              <a:t>in Literature</a:t>
            </a:r>
            <a:r>
              <a:rPr lang="en-US" b="1" dirty="0" smtClean="0">
                <a:solidFill>
                  <a:schemeClr val="accent3">
                    <a:lumMod val="50000"/>
                  </a:schemeClr>
                </a:solidFill>
                <a:latin typeface="Comic Sans MS" pitchFamily="66" charset="0"/>
              </a:rPr>
              <a:t>, </a:t>
            </a:r>
            <a:r>
              <a:rPr lang="en-US" b="1" dirty="0" smtClean="0">
                <a:solidFill>
                  <a:schemeClr val="accent3">
                    <a:lumMod val="50000"/>
                  </a:schemeClr>
                </a:solidFill>
                <a:latin typeface="Comic Sans MS" pitchFamily="66" charset="0"/>
              </a:rPr>
              <a:t>and</a:t>
            </a:r>
            <a:r>
              <a:rPr lang="en-US" b="1" dirty="0" smtClean="0">
                <a:solidFill>
                  <a:schemeClr val="accent3">
                    <a:lumMod val="50000"/>
                  </a:schemeClr>
                </a:solidFill>
                <a:latin typeface="Comic Sans MS" pitchFamily="66" charset="0"/>
              </a:rPr>
              <a:t> in </a:t>
            </a:r>
            <a:r>
              <a:rPr lang="en-US" b="1" dirty="0" smtClean="0">
                <a:solidFill>
                  <a:schemeClr val="accent3">
                    <a:lumMod val="50000"/>
                  </a:schemeClr>
                </a:solidFill>
                <a:latin typeface="Comic Sans MS" pitchFamily="66" charset="0"/>
              </a:rPr>
              <a:t>Life</a:t>
            </a:r>
            <a:endParaRPr lang="en-US" dirty="0" smtClean="0">
              <a:latin typeface="Comic Sans MS" pitchFamily="66" charset="0"/>
            </a:endParaRPr>
          </a:p>
        </p:txBody>
      </p:sp>
      <p:sp>
        <p:nvSpPr>
          <p:cNvPr id="3" name="TextBox 2"/>
          <p:cNvSpPr txBox="1"/>
          <p:nvPr/>
        </p:nvSpPr>
        <p:spPr>
          <a:xfrm>
            <a:off x="761999" y="2209800"/>
            <a:ext cx="7114393" cy="3908762"/>
          </a:xfrm>
          <a:prstGeom prst="rect">
            <a:avLst/>
          </a:prstGeom>
          <a:noFill/>
        </p:spPr>
        <p:txBody>
          <a:bodyPr wrap="square" rtlCol="0">
            <a:spAutoFit/>
          </a:bodyPr>
          <a:lstStyle/>
          <a:p>
            <a:pPr algn="ctr"/>
            <a:r>
              <a:rPr lang="en-US" sz="3200" b="1" dirty="0" smtClean="0">
                <a:solidFill>
                  <a:srgbClr val="006600"/>
                </a:solidFill>
              </a:rPr>
              <a:t>The Essential </a:t>
            </a:r>
            <a:r>
              <a:rPr lang="en-US" sz="3200" b="1" dirty="0" smtClean="0">
                <a:solidFill>
                  <a:srgbClr val="FF0000"/>
                </a:solidFill>
              </a:rPr>
              <a:t>ABC</a:t>
            </a:r>
            <a:r>
              <a:rPr lang="en-US" sz="3200" b="1" dirty="0" smtClean="0">
                <a:solidFill>
                  <a:srgbClr val="006600"/>
                </a:solidFill>
              </a:rPr>
              <a:t>s</a:t>
            </a:r>
          </a:p>
          <a:p>
            <a:pPr algn="ctr"/>
            <a:endParaRPr lang="en-US" sz="3200" b="1" dirty="0" smtClean="0">
              <a:solidFill>
                <a:srgbClr val="006600"/>
              </a:solidFill>
            </a:endParaRPr>
          </a:p>
          <a:p>
            <a:pPr algn="ctr"/>
            <a:r>
              <a:rPr lang="en-US" sz="3200" b="1" dirty="0" smtClean="0">
                <a:solidFill>
                  <a:srgbClr val="FF0000"/>
                </a:solidFill>
              </a:rPr>
              <a:t>A</a:t>
            </a:r>
            <a:r>
              <a:rPr lang="en-US" sz="3200" b="1" dirty="0" smtClean="0">
                <a:solidFill>
                  <a:srgbClr val="006600"/>
                </a:solidFill>
              </a:rPr>
              <a:t>lways</a:t>
            </a:r>
            <a:r>
              <a:rPr lang="en-US" sz="3200" b="1" dirty="0" smtClean="0"/>
              <a:t> </a:t>
            </a:r>
            <a:r>
              <a:rPr lang="en-US" sz="3200" b="1" dirty="0" smtClean="0">
                <a:solidFill>
                  <a:srgbClr val="FF0000"/>
                </a:solidFill>
              </a:rPr>
              <a:t>B</a:t>
            </a:r>
            <a:r>
              <a:rPr lang="en-US" sz="3200" b="1" dirty="0" smtClean="0">
                <a:solidFill>
                  <a:srgbClr val="006600"/>
                </a:solidFill>
              </a:rPr>
              <a:t>e</a:t>
            </a:r>
            <a:r>
              <a:rPr lang="en-US" sz="3200" b="1" dirty="0" smtClean="0"/>
              <a:t> </a:t>
            </a:r>
            <a:r>
              <a:rPr lang="en-US" sz="3200" b="1" dirty="0" smtClean="0">
                <a:solidFill>
                  <a:srgbClr val="FF0000"/>
                </a:solidFill>
              </a:rPr>
              <a:t>C</a:t>
            </a:r>
            <a:r>
              <a:rPr lang="en-US" sz="3200" b="1" dirty="0" smtClean="0">
                <a:solidFill>
                  <a:srgbClr val="006600"/>
                </a:solidFill>
              </a:rPr>
              <a:t>onversing</a:t>
            </a:r>
          </a:p>
          <a:p>
            <a:pPr algn="ctr"/>
            <a:endParaRPr lang="en-US" sz="3200" b="1" dirty="0" smtClean="0"/>
          </a:p>
          <a:p>
            <a:pPr algn="ctr"/>
            <a:r>
              <a:rPr lang="en-US" sz="3200" b="1" dirty="0">
                <a:solidFill>
                  <a:srgbClr val="FF0000"/>
                </a:solidFill>
              </a:rPr>
              <a:t>A</a:t>
            </a:r>
            <a:r>
              <a:rPr lang="en-US" sz="3200" b="1" dirty="0">
                <a:solidFill>
                  <a:srgbClr val="006600"/>
                </a:solidFill>
              </a:rPr>
              <a:t>lways</a:t>
            </a:r>
            <a:r>
              <a:rPr lang="en-US" sz="3200" b="1" dirty="0"/>
              <a:t> </a:t>
            </a:r>
            <a:r>
              <a:rPr lang="en-US" sz="3200" b="1" dirty="0">
                <a:solidFill>
                  <a:srgbClr val="FF0000"/>
                </a:solidFill>
              </a:rPr>
              <a:t>B</a:t>
            </a:r>
            <a:r>
              <a:rPr lang="en-US" sz="3200" b="1" dirty="0">
                <a:solidFill>
                  <a:srgbClr val="006600"/>
                </a:solidFill>
              </a:rPr>
              <a:t>e</a:t>
            </a:r>
            <a:r>
              <a:rPr lang="en-US" sz="3200" b="1" dirty="0"/>
              <a:t> </a:t>
            </a:r>
            <a:r>
              <a:rPr lang="en-US" sz="3200" b="1" dirty="0" smtClean="0">
                <a:solidFill>
                  <a:srgbClr val="FF0000"/>
                </a:solidFill>
              </a:rPr>
              <a:t>C</a:t>
            </a:r>
            <a:r>
              <a:rPr lang="en-US" sz="3200" b="1" dirty="0" smtClean="0">
                <a:solidFill>
                  <a:srgbClr val="006600"/>
                </a:solidFill>
              </a:rPr>
              <a:t>onnecting</a:t>
            </a:r>
          </a:p>
          <a:p>
            <a:pPr algn="ctr"/>
            <a:endParaRPr lang="en-US" sz="3200" b="1" dirty="0"/>
          </a:p>
          <a:p>
            <a:pPr algn="ctr"/>
            <a:r>
              <a:rPr lang="en-US" sz="3200" b="1" dirty="0">
                <a:solidFill>
                  <a:srgbClr val="FF0000"/>
                </a:solidFill>
              </a:rPr>
              <a:t>A</a:t>
            </a:r>
            <a:r>
              <a:rPr lang="en-US" sz="3200" b="1" dirty="0">
                <a:solidFill>
                  <a:srgbClr val="006600"/>
                </a:solidFill>
              </a:rPr>
              <a:t>lways</a:t>
            </a:r>
            <a:r>
              <a:rPr lang="en-US" sz="3200" b="1" dirty="0"/>
              <a:t> </a:t>
            </a:r>
            <a:r>
              <a:rPr lang="en-US" sz="3200" b="1" dirty="0" smtClean="0">
                <a:solidFill>
                  <a:srgbClr val="FF0000"/>
                </a:solidFill>
              </a:rPr>
              <a:t>B</a:t>
            </a:r>
            <a:r>
              <a:rPr lang="en-US" sz="3200" b="1" dirty="0" smtClean="0">
                <a:solidFill>
                  <a:srgbClr val="006600"/>
                </a:solidFill>
              </a:rPr>
              <a:t>uild</a:t>
            </a:r>
            <a:r>
              <a:rPr lang="en-US" sz="3200" b="1" dirty="0" smtClean="0"/>
              <a:t> </a:t>
            </a:r>
            <a:r>
              <a:rPr lang="en-US" sz="3200" b="1" dirty="0" smtClean="0">
                <a:solidFill>
                  <a:srgbClr val="FF0000"/>
                </a:solidFill>
              </a:rPr>
              <a:t>C</a:t>
            </a:r>
            <a:r>
              <a:rPr lang="en-US" sz="3200" b="1" dirty="0" smtClean="0">
                <a:solidFill>
                  <a:srgbClr val="006600"/>
                </a:solidFill>
              </a:rPr>
              <a:t>ompetence</a:t>
            </a:r>
            <a:endParaRPr lang="en-US" sz="3200" b="1" dirty="0">
              <a:solidFill>
                <a:srgbClr val="006600"/>
              </a:solidFill>
            </a:endParaRPr>
          </a:p>
          <a:p>
            <a:pPr algn="ctr"/>
            <a:endParaRPr lang="en-US" b="1" dirty="0"/>
          </a:p>
        </p:txBody>
      </p:sp>
    </p:spTree>
    <p:extLst>
      <p:ext uri="{BB962C8B-B14F-4D97-AF65-F5344CB8AC3E}">
        <p14:creationId xmlns:p14="http://schemas.microsoft.com/office/powerpoint/2010/main" val="2656134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15332</TotalTime>
  <Words>662</Words>
  <Application>Microsoft Office PowerPoint</Application>
  <PresentationFormat>On-screen Show (4:3)</PresentationFormat>
  <Paragraphs>128</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Mountain Top</vt:lpstr>
      <vt:lpstr>PowerPoint Presentation</vt:lpstr>
      <vt:lpstr>PowerPoint Presentation</vt:lpstr>
      <vt:lpstr>What do we mean by “Models”? </vt:lpstr>
      <vt:lpstr>Why Models?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Literacy  - Chapter 1</dc:title>
  <dc:creator>Gordon</dc:creator>
  <cp:lastModifiedBy>Gordon</cp:lastModifiedBy>
  <cp:revision>245</cp:revision>
  <dcterms:created xsi:type="dcterms:W3CDTF">2009-01-02T18:25:55Z</dcterms:created>
  <dcterms:modified xsi:type="dcterms:W3CDTF">2013-02-20T14:06:57Z</dcterms:modified>
</cp:coreProperties>
</file>